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96" r:id="rId3"/>
    <p:sldId id="297" r:id="rId4"/>
    <p:sldId id="299" r:id="rId5"/>
    <p:sldId id="300" r:id="rId6"/>
    <p:sldId id="298" r:id="rId7"/>
    <p:sldId id="301" r:id="rId8"/>
    <p:sldId id="302"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88" r:id="rId41"/>
    <p:sldId id="289" r:id="rId42"/>
    <p:sldId id="290" r:id="rId43"/>
    <p:sldId id="291" r:id="rId44"/>
    <p:sldId id="292" r:id="rId45"/>
    <p:sldId id="293" r:id="rId46"/>
    <p:sldId id="294" r:id="rId47"/>
    <p:sldId id="295"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86E35EB-DBBB-4086-9F32-468D33BF26F6}" type="datetimeFigureOut">
              <a:rPr lang="en-US" smtClean="0"/>
              <a:t>4/16/2020</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38F5F04-CDBF-4A69-A503-5E486E536645}" type="slidenum">
              <a:rPr lang="en-US" smtClean="0"/>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6E35EB-DBBB-4086-9F32-468D33BF26F6}"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8F5F04-CDBF-4A69-A503-5E486E53664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6E35EB-DBBB-4086-9F32-468D33BF26F6}"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8F5F04-CDBF-4A69-A503-5E486E53664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86E35EB-DBBB-4086-9F32-468D33BF26F6}"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8F5F04-CDBF-4A69-A503-5E486E536645}" type="slidenum">
              <a:rPr lang="en-US" smtClean="0"/>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86E35EB-DBBB-4086-9F32-468D33BF26F6}" type="datetimeFigureOut">
              <a:rPr lang="en-US" smtClean="0"/>
              <a:t>4/16/2020</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38F5F04-CDBF-4A69-A503-5E486E536645}"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86E35EB-DBBB-4086-9F32-468D33BF26F6}"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8F5F04-CDBF-4A69-A503-5E486E536645}" type="slidenum">
              <a:rPr lang="en-US" smtClean="0"/>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86E35EB-DBBB-4086-9F32-468D33BF26F6}" type="datetimeFigureOut">
              <a:rPr lang="en-US" smtClean="0"/>
              <a:t>4/16/2020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38F5F04-CDBF-4A69-A503-5E486E536645}" type="slidenum">
              <a:rPr lang="en-US" smtClean="0"/>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86E35EB-DBBB-4086-9F32-468D33BF26F6}" type="datetimeFigureOut">
              <a:rPr lang="en-US" smtClean="0"/>
              <a:t>4/16/2020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38F5F04-CDBF-4A69-A503-5E486E53664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E35EB-DBBB-4086-9F32-468D33BF26F6}" type="datetimeFigureOut">
              <a:rPr lang="en-US" smtClean="0"/>
              <a:t>4/16/2020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38F5F04-CDBF-4A69-A503-5E486E53664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86E35EB-DBBB-4086-9F32-468D33BF26F6}"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8F5F04-CDBF-4A69-A503-5E486E536645}" type="slidenum">
              <a:rPr lang="en-US" smtClean="0"/>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86E35EB-DBBB-4086-9F32-468D33BF26F6}" type="datetimeFigureOut">
              <a:rPr lang="en-US" smtClean="0"/>
              <a:t>4/16/2020</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F38F5F04-CDBF-4A69-A503-5E486E536645}" type="slidenum">
              <a:rPr lang="en-US" smtClean="0"/>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86E35EB-DBBB-4086-9F32-468D33BF26F6}" type="datetimeFigureOut">
              <a:rPr lang="en-US" smtClean="0"/>
              <a:t>4/16/2020</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38F5F04-CDBF-4A69-A503-5E486E536645}"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705600" cy="1752600"/>
          </a:xfrm>
        </p:spPr>
        <p:txBody>
          <a:bodyPr>
            <a:normAutofit/>
          </a:bodyPr>
          <a:lstStyle/>
          <a:p>
            <a:pPr algn="r"/>
            <a:r>
              <a:rPr lang="en-US" sz="3200" dirty="0" smtClean="0"/>
              <a:t>H.N. Tiwari</a:t>
            </a:r>
          </a:p>
          <a:p>
            <a:pPr algn="r"/>
            <a:r>
              <a:rPr lang="en-US" sz="3200" dirty="0" smtClean="0"/>
              <a:t>Assistant Professor</a:t>
            </a:r>
          </a:p>
          <a:p>
            <a:pPr algn="r"/>
            <a:r>
              <a:rPr lang="en-US" sz="3200" dirty="0" smtClean="0"/>
              <a:t>Shri Ram College of commerce</a:t>
            </a:r>
            <a:endParaRPr lang="en-US" sz="3200" dirty="0"/>
          </a:p>
        </p:txBody>
      </p:sp>
      <p:sp>
        <p:nvSpPr>
          <p:cNvPr id="2" name="Title 1"/>
          <p:cNvSpPr>
            <a:spLocks noGrp="1"/>
          </p:cNvSpPr>
          <p:nvPr>
            <p:ph type="ctrTitle"/>
          </p:nvPr>
        </p:nvSpPr>
        <p:spPr>
          <a:xfrm>
            <a:off x="533400" y="1143000"/>
            <a:ext cx="8077200" cy="2305050"/>
          </a:xfrm>
        </p:spPr>
        <p:txBody>
          <a:bodyPr>
            <a:normAutofit/>
          </a:bodyPr>
          <a:lstStyle/>
          <a:p>
            <a:pPr algn="ctr"/>
            <a:r>
              <a:rPr lang="en-US" b="1" dirty="0" smtClean="0"/>
              <a:t>Essential </a:t>
            </a:r>
            <a:r>
              <a:rPr lang="en-US" b="1" dirty="0" smtClean="0"/>
              <a:t>components </a:t>
            </a:r>
            <a:r>
              <a:rPr lang="en-US" b="1" dirty="0"/>
              <a:t>of </a:t>
            </a:r>
            <a:r>
              <a:rPr lang="en-US" b="1" dirty="0" smtClean="0"/>
              <a:t>Computers</a:t>
            </a:r>
            <a:endParaRPr lang="en-US" dirty="0"/>
          </a:p>
        </p:txBody>
      </p:sp>
    </p:spTree>
    <p:extLst>
      <p:ext uri="{BB962C8B-B14F-4D97-AF65-F5344CB8AC3E}">
        <p14:creationId xmlns:p14="http://schemas.microsoft.com/office/powerpoint/2010/main" val="37341193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381000"/>
            <a:ext cx="7772400" cy="5638800"/>
          </a:xfrm>
        </p:spPr>
        <p:txBody>
          <a:bodyPr/>
          <a:lstStyle/>
          <a:p>
            <a:r>
              <a:rPr lang="en-US" b="1" dirty="0" smtClean="0"/>
              <a:t>Live-ware: </a:t>
            </a:r>
            <a:r>
              <a:rPr lang="en-US" dirty="0" smtClean="0"/>
              <a:t>the end user </a:t>
            </a:r>
            <a:r>
              <a:rPr lang="en-US" i="1" dirty="0" smtClean="0"/>
              <a:t>i.e. </a:t>
            </a:r>
            <a:r>
              <a:rPr lang="en-US" dirty="0" smtClean="0"/>
              <a:t>the human beings. Human beings play a very important role in a computer system as the computer system on its own, without the help of human being can do nothing</a:t>
            </a:r>
          </a:p>
          <a:p>
            <a:endParaRPr lang="en-US" b="1" dirty="0"/>
          </a:p>
        </p:txBody>
      </p:sp>
      <p:pic>
        <p:nvPicPr>
          <p:cNvPr id="1026" name="Picture 2"/>
          <p:cNvPicPr>
            <a:picLocks noChangeAspect="1" noChangeArrowheads="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09600" y="1752600"/>
            <a:ext cx="8077199"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85260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458200" cy="1249362"/>
          </a:xfrm>
        </p:spPr>
        <p:txBody>
          <a:bodyPr>
            <a:normAutofit fontScale="90000"/>
          </a:bodyPr>
          <a:lstStyle/>
          <a:p>
            <a:r>
              <a:rPr lang="en-US" b="1" u="sng" dirty="0"/>
              <a:t>Relationship between Hardware and Software</a:t>
            </a:r>
          </a:p>
        </p:txBody>
      </p:sp>
      <p:sp>
        <p:nvSpPr>
          <p:cNvPr id="3" name="Content Placeholder 2"/>
          <p:cNvSpPr>
            <a:spLocks noGrp="1"/>
          </p:cNvSpPr>
          <p:nvPr>
            <p:ph sz="quarter" idx="1"/>
          </p:nvPr>
        </p:nvSpPr>
        <p:spPr>
          <a:xfrm>
            <a:off x="609600" y="1447800"/>
            <a:ext cx="8077200" cy="4572000"/>
          </a:xfrm>
        </p:spPr>
        <p:txBody>
          <a:bodyPr/>
          <a:lstStyle/>
          <a:p>
            <a:r>
              <a:rPr lang="en-US" sz="3200" dirty="0" smtClean="0"/>
              <a:t>Both </a:t>
            </a:r>
            <a:r>
              <a:rPr lang="en-US" sz="3200" dirty="0"/>
              <a:t>hardware and software are complementary to each other.</a:t>
            </a:r>
          </a:p>
          <a:p>
            <a:r>
              <a:rPr lang="en-US" sz="3200" dirty="0" smtClean="0"/>
              <a:t>The </a:t>
            </a:r>
            <a:r>
              <a:rPr lang="en-US" sz="3200" dirty="0"/>
              <a:t>same hardware can be used with different software to perform different types of job by a computer system</a:t>
            </a:r>
            <a:r>
              <a:rPr lang="en-US" dirty="0"/>
              <a:t>.</a:t>
            </a:r>
          </a:p>
          <a:p>
            <a:endParaRPr lang="en-US" dirty="0"/>
          </a:p>
        </p:txBody>
      </p:sp>
    </p:spTree>
    <p:extLst>
      <p:ext uri="{BB962C8B-B14F-4D97-AF65-F5344CB8AC3E}">
        <p14:creationId xmlns:p14="http://schemas.microsoft.com/office/powerpoint/2010/main" val="10604225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r>
              <a:rPr lang="en-US" sz="3200" b="1" dirty="0" smtClean="0"/>
              <a:t>Difference between hardware and software</a:t>
            </a:r>
            <a:endParaRPr lang="en-US" sz="3200" b="1"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523290804"/>
              </p:ext>
            </p:extLst>
          </p:nvPr>
        </p:nvGraphicFramePr>
        <p:xfrm>
          <a:off x="228600" y="838199"/>
          <a:ext cx="8686801" cy="5198831"/>
        </p:xfrm>
        <a:graphic>
          <a:graphicData uri="http://schemas.openxmlformats.org/drawingml/2006/table">
            <a:tbl>
              <a:tblPr firstRow="1" bandRow="1">
                <a:tableStyleId>{5C22544A-7EE6-4342-B048-85BDC9FD1C3A}</a:tableStyleId>
              </a:tblPr>
              <a:tblGrid>
                <a:gridCol w="766483"/>
                <a:gridCol w="1138517"/>
                <a:gridCol w="2895600"/>
                <a:gridCol w="3886201"/>
              </a:tblGrid>
              <a:tr h="457201">
                <a:tc>
                  <a:txBody>
                    <a:bodyPr/>
                    <a:lstStyle/>
                    <a:p>
                      <a:pPr marL="0" marR="0" indent="0" algn="ctr">
                        <a:lnSpc>
                          <a:spcPts val="1300"/>
                        </a:lnSpc>
                        <a:spcBef>
                          <a:spcPts val="100"/>
                        </a:spcBef>
                        <a:spcAft>
                          <a:spcPts val="100"/>
                        </a:spcAft>
                      </a:pPr>
                      <a:r>
                        <a:rPr lang="en-US" sz="1000" i="1" dirty="0">
                          <a:effectLst/>
                          <a:latin typeface="Verdana"/>
                          <a:ea typeface="Times New Roman"/>
                          <a:cs typeface="Times New Roman"/>
                        </a:rPr>
                        <a:t>S. No</a:t>
                      </a:r>
                      <a:r>
                        <a:rPr lang="en-US" sz="1000" dirty="0">
                          <a:effectLst/>
                          <a:latin typeface="Verdana"/>
                          <a:ea typeface="Times New Roman"/>
                          <a:cs typeface="Times New Roman"/>
                        </a:rPr>
                        <a:t>.</a:t>
                      </a:r>
                    </a:p>
                  </a:txBody>
                  <a:tcPr marL="50800" marR="50800" marT="0" marB="0"/>
                </a:tc>
                <a:tc>
                  <a:txBody>
                    <a:bodyPr/>
                    <a:lstStyle/>
                    <a:p>
                      <a:pPr marL="0" marR="0" indent="0" algn="ctr">
                        <a:lnSpc>
                          <a:spcPts val="1300"/>
                        </a:lnSpc>
                        <a:spcBef>
                          <a:spcPts val="100"/>
                        </a:spcBef>
                        <a:spcAft>
                          <a:spcPts val="100"/>
                        </a:spcAft>
                      </a:pPr>
                      <a:r>
                        <a:rPr lang="en-US" sz="1000" i="1" dirty="0">
                          <a:effectLst/>
                          <a:latin typeface="Verdana"/>
                          <a:ea typeface="Times New Roman"/>
                          <a:cs typeface="Times New Roman"/>
                        </a:rPr>
                        <a:t>Basis</a:t>
                      </a:r>
                      <a:endParaRPr lang="en-US" sz="1000" dirty="0">
                        <a:effectLst/>
                        <a:latin typeface="Verdana"/>
                        <a:ea typeface="Times New Roman"/>
                        <a:cs typeface="Times New Roman"/>
                      </a:endParaRPr>
                    </a:p>
                  </a:txBody>
                  <a:tcPr marL="50800" marR="50800" marT="0" marB="0"/>
                </a:tc>
                <a:tc>
                  <a:txBody>
                    <a:bodyPr/>
                    <a:lstStyle/>
                    <a:p>
                      <a:pPr marL="0" marR="0" indent="0" algn="ctr">
                        <a:lnSpc>
                          <a:spcPts val="1300"/>
                        </a:lnSpc>
                        <a:spcBef>
                          <a:spcPts val="100"/>
                        </a:spcBef>
                        <a:spcAft>
                          <a:spcPts val="100"/>
                        </a:spcAft>
                      </a:pPr>
                      <a:r>
                        <a:rPr lang="en-US" sz="1000" i="1" dirty="0">
                          <a:effectLst/>
                          <a:latin typeface="Verdana"/>
                          <a:ea typeface="Times New Roman"/>
                          <a:cs typeface="Times New Roman"/>
                        </a:rPr>
                        <a:t>Hardware</a:t>
                      </a:r>
                      <a:endParaRPr lang="en-US" sz="1000" dirty="0">
                        <a:effectLst/>
                        <a:latin typeface="Verdana"/>
                        <a:ea typeface="Times New Roman"/>
                        <a:cs typeface="Times New Roman"/>
                      </a:endParaRPr>
                    </a:p>
                  </a:txBody>
                  <a:tcPr marL="50800" marR="50800" marT="0" marB="0"/>
                </a:tc>
                <a:tc>
                  <a:txBody>
                    <a:bodyPr/>
                    <a:lstStyle/>
                    <a:p>
                      <a:pPr marL="0" marR="0" indent="0" algn="ctr">
                        <a:lnSpc>
                          <a:spcPts val="1300"/>
                        </a:lnSpc>
                        <a:spcBef>
                          <a:spcPts val="100"/>
                        </a:spcBef>
                        <a:spcAft>
                          <a:spcPts val="100"/>
                        </a:spcAft>
                      </a:pPr>
                      <a:r>
                        <a:rPr lang="en-US" sz="1000" i="1">
                          <a:effectLst/>
                          <a:latin typeface="Verdana"/>
                          <a:ea typeface="Times New Roman"/>
                          <a:cs typeface="Times New Roman"/>
                        </a:rPr>
                        <a:t>Software</a:t>
                      </a:r>
                      <a:endParaRPr lang="en-US" sz="1000">
                        <a:effectLst/>
                        <a:latin typeface="Verdana"/>
                        <a:ea typeface="Times New Roman"/>
                        <a:cs typeface="Times New Roman"/>
                      </a:endParaRPr>
                    </a:p>
                  </a:txBody>
                  <a:tcPr marL="50800" marR="50800" marT="0" marB="0"/>
                </a:tc>
              </a:tr>
              <a:tr h="838200">
                <a:tc>
                  <a:txBody>
                    <a:bodyPr/>
                    <a:lstStyle/>
                    <a:p>
                      <a:pPr marL="0" marR="12700" indent="0" algn="ctr">
                        <a:lnSpc>
                          <a:spcPts val="1300"/>
                        </a:lnSpc>
                        <a:spcBef>
                          <a:spcPts val="100"/>
                        </a:spcBef>
                        <a:spcAft>
                          <a:spcPts val="100"/>
                        </a:spcAft>
                      </a:pPr>
                      <a:r>
                        <a:rPr lang="en-US" sz="1400" b="1" dirty="0">
                          <a:effectLst/>
                          <a:latin typeface="Verdana"/>
                          <a:ea typeface="Times New Roman"/>
                          <a:cs typeface="Times New Roman"/>
                        </a:rPr>
                        <a:t>1.</a:t>
                      </a:r>
                    </a:p>
                  </a:txBody>
                  <a:tcPr marL="50800" marR="50800" marT="0" marB="0"/>
                </a:tc>
                <a:tc>
                  <a:txBody>
                    <a:bodyPr/>
                    <a:lstStyle/>
                    <a:p>
                      <a:pPr marL="0" marR="0" indent="0" algn="just">
                        <a:lnSpc>
                          <a:spcPct val="100000"/>
                        </a:lnSpc>
                        <a:spcBef>
                          <a:spcPts val="100"/>
                        </a:spcBef>
                        <a:spcAft>
                          <a:spcPts val="100"/>
                        </a:spcAft>
                      </a:pPr>
                      <a:r>
                        <a:rPr lang="en-US" sz="1400" b="1" dirty="0">
                          <a:effectLst/>
                          <a:latin typeface="Verdana"/>
                          <a:ea typeface="Times New Roman"/>
                          <a:cs typeface="Times New Roman"/>
                        </a:rPr>
                        <a:t>Dependence</a:t>
                      </a:r>
                    </a:p>
                  </a:txBody>
                  <a:tcPr marL="50800" marR="50800" marT="0" marB="0"/>
                </a:tc>
                <a:tc>
                  <a:txBody>
                    <a:bodyPr/>
                    <a:lstStyle/>
                    <a:p>
                      <a:pPr marL="0" marR="0" indent="0" algn="just">
                        <a:lnSpc>
                          <a:spcPct val="100000"/>
                        </a:lnSpc>
                        <a:spcBef>
                          <a:spcPts val="100"/>
                        </a:spcBef>
                        <a:spcAft>
                          <a:spcPts val="100"/>
                        </a:spcAft>
                      </a:pPr>
                      <a:r>
                        <a:rPr lang="en-US" sz="1400" b="1" dirty="0">
                          <a:effectLst/>
                          <a:latin typeface="Verdana"/>
                          <a:ea typeface="Times New Roman"/>
                          <a:cs typeface="Times New Roman"/>
                        </a:rPr>
                        <a:t>A hardware, to start functioning, requires software to be loaded.</a:t>
                      </a:r>
                    </a:p>
                  </a:txBody>
                  <a:tcPr marL="50800" marR="50800" marT="0" marB="0"/>
                </a:tc>
                <a:tc>
                  <a:txBody>
                    <a:bodyPr/>
                    <a:lstStyle/>
                    <a:p>
                      <a:pPr marL="0" marR="0" indent="0" algn="just">
                        <a:lnSpc>
                          <a:spcPct val="100000"/>
                        </a:lnSpc>
                        <a:spcBef>
                          <a:spcPts val="100"/>
                        </a:spcBef>
                        <a:spcAft>
                          <a:spcPts val="100"/>
                        </a:spcAft>
                      </a:pPr>
                      <a:r>
                        <a:rPr lang="en-US" sz="1400" b="1">
                          <a:effectLst/>
                          <a:latin typeface="Verdana"/>
                          <a:ea typeface="Times New Roman"/>
                          <a:cs typeface="Times New Roman"/>
                        </a:rPr>
                        <a:t>to execute the instructions provided software need to be installed on hardware.</a:t>
                      </a:r>
                    </a:p>
                  </a:txBody>
                  <a:tcPr marL="50800" marR="50800" marT="0" marB="0"/>
                </a:tc>
              </a:tr>
              <a:tr h="1143000">
                <a:tc>
                  <a:txBody>
                    <a:bodyPr/>
                    <a:lstStyle/>
                    <a:p>
                      <a:pPr marL="0" marR="12700" indent="0" algn="ctr">
                        <a:lnSpc>
                          <a:spcPts val="1300"/>
                        </a:lnSpc>
                        <a:spcBef>
                          <a:spcPts val="100"/>
                        </a:spcBef>
                        <a:spcAft>
                          <a:spcPts val="100"/>
                        </a:spcAft>
                      </a:pPr>
                      <a:r>
                        <a:rPr lang="en-US" sz="1400" b="1">
                          <a:effectLst/>
                          <a:latin typeface="Verdana"/>
                          <a:ea typeface="Times New Roman"/>
                          <a:cs typeface="Times New Roman"/>
                        </a:rPr>
                        <a:t>2.</a:t>
                      </a:r>
                    </a:p>
                  </a:txBody>
                  <a:tcPr marL="50800" marR="50800" marT="0" marB="0"/>
                </a:tc>
                <a:tc>
                  <a:txBody>
                    <a:bodyPr/>
                    <a:lstStyle/>
                    <a:p>
                      <a:pPr marL="0" marR="0" indent="0" algn="just">
                        <a:lnSpc>
                          <a:spcPct val="100000"/>
                        </a:lnSpc>
                        <a:spcBef>
                          <a:spcPts val="100"/>
                        </a:spcBef>
                        <a:spcAft>
                          <a:spcPts val="100"/>
                        </a:spcAft>
                      </a:pPr>
                      <a:r>
                        <a:rPr lang="en-US" sz="1400" b="1" dirty="0">
                          <a:effectLst/>
                          <a:latin typeface="Verdana"/>
                          <a:ea typeface="Times New Roman"/>
                          <a:cs typeface="Times New Roman"/>
                        </a:rPr>
                        <a:t>Visibility</a:t>
                      </a:r>
                    </a:p>
                  </a:txBody>
                  <a:tcPr marL="50800" marR="50800" marT="0" marB="0"/>
                </a:tc>
                <a:tc>
                  <a:txBody>
                    <a:bodyPr/>
                    <a:lstStyle/>
                    <a:p>
                      <a:pPr marL="0" marR="0" indent="0" algn="just">
                        <a:lnSpc>
                          <a:spcPct val="100000"/>
                        </a:lnSpc>
                        <a:spcBef>
                          <a:spcPts val="100"/>
                        </a:spcBef>
                        <a:spcAft>
                          <a:spcPts val="100"/>
                        </a:spcAft>
                      </a:pPr>
                      <a:r>
                        <a:rPr lang="en-US" sz="1400" b="1" dirty="0">
                          <a:effectLst/>
                          <a:latin typeface="Verdana"/>
                          <a:ea typeface="Times New Roman"/>
                          <a:cs typeface="Times New Roman"/>
                        </a:rPr>
                        <a:t>Hardware is a physical device which can be touched and seen.</a:t>
                      </a:r>
                    </a:p>
                  </a:txBody>
                  <a:tcPr marL="50800" marR="50800" marT="0" marB="0"/>
                </a:tc>
                <a:tc>
                  <a:txBody>
                    <a:bodyPr/>
                    <a:lstStyle/>
                    <a:p>
                      <a:pPr marL="0" marR="0" indent="0" algn="just">
                        <a:lnSpc>
                          <a:spcPct val="100000"/>
                        </a:lnSpc>
                        <a:spcBef>
                          <a:spcPts val="100"/>
                        </a:spcBef>
                        <a:spcAft>
                          <a:spcPts val="100"/>
                        </a:spcAft>
                      </a:pPr>
                      <a:r>
                        <a:rPr lang="en-US" sz="1400" b="1">
                          <a:effectLst/>
                          <a:latin typeface="Verdana"/>
                          <a:ea typeface="Times New Roman"/>
                          <a:cs typeface="Times New Roman"/>
                        </a:rPr>
                        <a:t>Software is a set of programs and can not be seen or touched. These are used internally by computer to process the data.</a:t>
                      </a:r>
                    </a:p>
                  </a:txBody>
                  <a:tcPr marL="50800" marR="50800" marT="0" marB="0"/>
                </a:tc>
              </a:tr>
              <a:tr h="1183041">
                <a:tc>
                  <a:txBody>
                    <a:bodyPr/>
                    <a:lstStyle/>
                    <a:p>
                      <a:pPr marL="0" marR="12700" indent="0" algn="ctr">
                        <a:lnSpc>
                          <a:spcPts val="1300"/>
                        </a:lnSpc>
                        <a:spcBef>
                          <a:spcPts val="100"/>
                        </a:spcBef>
                        <a:spcAft>
                          <a:spcPts val="100"/>
                        </a:spcAft>
                      </a:pPr>
                      <a:r>
                        <a:rPr lang="en-US" sz="1400" b="1">
                          <a:effectLst/>
                          <a:latin typeface="Verdana"/>
                          <a:ea typeface="Times New Roman"/>
                          <a:cs typeface="Times New Roman"/>
                        </a:rPr>
                        <a:t>3.</a:t>
                      </a:r>
                    </a:p>
                  </a:txBody>
                  <a:tcPr marL="50800" marR="50800" marT="0" marB="0"/>
                </a:tc>
                <a:tc>
                  <a:txBody>
                    <a:bodyPr/>
                    <a:lstStyle/>
                    <a:p>
                      <a:pPr marL="0" marR="0" indent="0" algn="just">
                        <a:lnSpc>
                          <a:spcPct val="100000"/>
                        </a:lnSpc>
                        <a:spcBef>
                          <a:spcPts val="100"/>
                        </a:spcBef>
                        <a:spcAft>
                          <a:spcPts val="100"/>
                        </a:spcAft>
                      </a:pPr>
                      <a:r>
                        <a:rPr lang="en-US" sz="1400" b="1" dirty="0">
                          <a:effectLst/>
                          <a:latin typeface="Verdana"/>
                          <a:ea typeface="Times New Roman"/>
                          <a:cs typeface="Times New Roman"/>
                        </a:rPr>
                        <a:t>Life</a:t>
                      </a:r>
                    </a:p>
                  </a:txBody>
                  <a:tcPr marL="50800" marR="50800" marT="0" marB="0"/>
                </a:tc>
                <a:tc>
                  <a:txBody>
                    <a:bodyPr/>
                    <a:lstStyle/>
                    <a:p>
                      <a:pPr marL="0" marR="0" indent="0" algn="just">
                        <a:lnSpc>
                          <a:spcPct val="100000"/>
                        </a:lnSpc>
                        <a:spcBef>
                          <a:spcPts val="100"/>
                        </a:spcBef>
                        <a:spcAft>
                          <a:spcPts val="100"/>
                        </a:spcAft>
                      </a:pPr>
                      <a:r>
                        <a:rPr lang="en-US" sz="1400" b="1" dirty="0">
                          <a:effectLst/>
                          <a:latin typeface="Verdana"/>
                          <a:ea typeface="Times New Roman"/>
                          <a:cs typeface="Times New Roman"/>
                        </a:rPr>
                        <a:t>Hardware wears out over its life.</a:t>
                      </a:r>
                    </a:p>
                  </a:txBody>
                  <a:tcPr marL="50800" marR="50800" marT="0" marB="0"/>
                </a:tc>
                <a:tc>
                  <a:txBody>
                    <a:bodyPr/>
                    <a:lstStyle/>
                    <a:p>
                      <a:pPr marL="0" marR="0" indent="0" algn="just">
                        <a:lnSpc>
                          <a:spcPct val="100000"/>
                        </a:lnSpc>
                        <a:spcBef>
                          <a:spcPts val="100"/>
                        </a:spcBef>
                        <a:spcAft>
                          <a:spcPts val="100"/>
                        </a:spcAft>
                      </a:pPr>
                      <a:r>
                        <a:rPr lang="en-US" sz="1400" b="1" dirty="0">
                          <a:effectLst/>
                          <a:latin typeface="Verdana"/>
                          <a:ea typeface="Times New Roman"/>
                          <a:cs typeface="Times New Roman"/>
                        </a:rPr>
                        <a:t>Software doesn’t wear out as it doesn’t have any physical substance but it need be upgraded over time.</a:t>
                      </a:r>
                    </a:p>
                  </a:txBody>
                  <a:tcPr marL="50800" marR="50800" marT="0" marB="0"/>
                </a:tc>
              </a:tr>
              <a:tr h="1577389">
                <a:tc>
                  <a:txBody>
                    <a:bodyPr/>
                    <a:lstStyle/>
                    <a:p>
                      <a:pPr marL="0" marR="12700" indent="0" algn="ctr">
                        <a:lnSpc>
                          <a:spcPts val="1300"/>
                        </a:lnSpc>
                        <a:spcBef>
                          <a:spcPts val="100"/>
                        </a:spcBef>
                        <a:spcAft>
                          <a:spcPts val="100"/>
                        </a:spcAft>
                      </a:pPr>
                      <a:r>
                        <a:rPr lang="en-US" sz="1400" b="1">
                          <a:effectLst/>
                          <a:latin typeface="Verdana"/>
                          <a:ea typeface="Times New Roman"/>
                          <a:cs typeface="Times New Roman"/>
                        </a:rPr>
                        <a:t>4.</a:t>
                      </a:r>
                    </a:p>
                  </a:txBody>
                  <a:tcPr marL="50800" marR="50800" marT="0" marB="0"/>
                </a:tc>
                <a:tc>
                  <a:txBody>
                    <a:bodyPr/>
                    <a:lstStyle/>
                    <a:p>
                      <a:pPr marL="0" marR="0" indent="0" algn="just">
                        <a:lnSpc>
                          <a:spcPct val="100000"/>
                        </a:lnSpc>
                        <a:spcBef>
                          <a:spcPts val="100"/>
                        </a:spcBef>
                        <a:spcAft>
                          <a:spcPts val="100"/>
                        </a:spcAft>
                      </a:pPr>
                      <a:r>
                        <a:rPr lang="en-US" sz="1400" b="1">
                          <a:effectLst/>
                          <a:latin typeface="Verdana"/>
                          <a:ea typeface="Times New Roman"/>
                          <a:cs typeface="Times New Roman"/>
                        </a:rPr>
                        <a:t>Expense type</a:t>
                      </a:r>
                    </a:p>
                  </a:txBody>
                  <a:tcPr marL="50800" marR="50800" marT="0" marB="0"/>
                </a:tc>
                <a:tc>
                  <a:txBody>
                    <a:bodyPr/>
                    <a:lstStyle/>
                    <a:p>
                      <a:pPr marL="0" marR="0" indent="0" algn="just">
                        <a:lnSpc>
                          <a:spcPct val="100000"/>
                        </a:lnSpc>
                        <a:spcBef>
                          <a:spcPts val="100"/>
                        </a:spcBef>
                        <a:spcAft>
                          <a:spcPts val="100"/>
                        </a:spcAft>
                      </a:pPr>
                      <a:r>
                        <a:rPr lang="en-US" sz="1400" b="1" dirty="0">
                          <a:effectLst/>
                          <a:latin typeface="Verdana"/>
                          <a:ea typeface="Times New Roman"/>
                          <a:cs typeface="Times New Roman"/>
                        </a:rPr>
                        <a:t>Hardware, except for upgrades, is a one time expense, upgrades like increasing hard disk etc. may be require additional lost.</a:t>
                      </a:r>
                    </a:p>
                  </a:txBody>
                  <a:tcPr marL="50800" marR="50800" marT="0" marB="0"/>
                </a:tc>
                <a:tc>
                  <a:txBody>
                    <a:bodyPr/>
                    <a:lstStyle/>
                    <a:p>
                      <a:pPr marL="0" marR="0" indent="0" algn="just">
                        <a:lnSpc>
                          <a:spcPct val="100000"/>
                        </a:lnSpc>
                        <a:spcBef>
                          <a:spcPts val="100"/>
                        </a:spcBef>
                        <a:spcAft>
                          <a:spcPts val="100"/>
                        </a:spcAft>
                      </a:pPr>
                      <a:r>
                        <a:rPr lang="en-US" sz="1400" b="1" dirty="0">
                          <a:effectLst/>
                          <a:latin typeface="Verdana"/>
                          <a:ea typeface="Times New Roman"/>
                          <a:cs typeface="Times New Roman"/>
                        </a:rPr>
                        <a:t>Software is a continuous expense. It requires regularly renewal cost.</a:t>
                      </a:r>
                    </a:p>
                  </a:txBody>
                  <a:tcPr marL="50800" marR="50800" marT="0" marB="0"/>
                </a:tc>
              </a:tr>
            </a:tbl>
          </a:graphicData>
        </a:graphic>
      </p:graphicFrame>
    </p:spTree>
    <p:extLst>
      <p:ext uri="{BB962C8B-B14F-4D97-AF65-F5344CB8AC3E}">
        <p14:creationId xmlns:p14="http://schemas.microsoft.com/office/powerpoint/2010/main" val="26009679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540499500"/>
              </p:ext>
            </p:extLst>
          </p:nvPr>
        </p:nvGraphicFramePr>
        <p:xfrm>
          <a:off x="457200" y="1447800"/>
          <a:ext cx="8229600" cy="3200400"/>
        </p:xfrm>
        <a:graphic>
          <a:graphicData uri="http://schemas.openxmlformats.org/drawingml/2006/table">
            <a:tbl>
              <a:tblPr firstRow="1" bandRow="1">
                <a:tableStyleId>{5C22544A-7EE6-4342-B048-85BDC9FD1C3A}</a:tableStyleId>
              </a:tblPr>
              <a:tblGrid>
                <a:gridCol w="838200"/>
                <a:gridCol w="1295400"/>
                <a:gridCol w="2971800"/>
                <a:gridCol w="3124200"/>
              </a:tblGrid>
              <a:tr h="1371600">
                <a:tc>
                  <a:txBody>
                    <a:bodyPr/>
                    <a:lstStyle/>
                    <a:p>
                      <a:pPr marL="0" marR="12700" indent="0" algn="ctr">
                        <a:lnSpc>
                          <a:spcPct val="100000"/>
                        </a:lnSpc>
                        <a:spcBef>
                          <a:spcPts val="100"/>
                        </a:spcBef>
                        <a:spcAft>
                          <a:spcPts val="100"/>
                        </a:spcAft>
                      </a:pPr>
                      <a:r>
                        <a:rPr lang="en-US" sz="1600" dirty="0">
                          <a:effectLst/>
                          <a:latin typeface="Verdana"/>
                          <a:ea typeface="Times New Roman"/>
                          <a:cs typeface="Times New Roman"/>
                        </a:rPr>
                        <a:t>5.</a:t>
                      </a:r>
                    </a:p>
                  </a:txBody>
                  <a:tcPr marL="50800" marR="50800" marT="0" marB="0"/>
                </a:tc>
                <a:tc>
                  <a:txBody>
                    <a:bodyPr/>
                    <a:lstStyle/>
                    <a:p>
                      <a:pPr marL="0" marR="0" indent="0" algn="ctr">
                        <a:lnSpc>
                          <a:spcPct val="100000"/>
                        </a:lnSpc>
                        <a:spcBef>
                          <a:spcPts val="100"/>
                        </a:spcBef>
                        <a:spcAft>
                          <a:spcPts val="100"/>
                        </a:spcAft>
                      </a:pPr>
                      <a:r>
                        <a:rPr lang="en-US" sz="1600" dirty="0">
                          <a:effectLst/>
                          <a:latin typeface="Verdana"/>
                          <a:ea typeface="Times New Roman"/>
                          <a:cs typeface="Times New Roman"/>
                        </a:rPr>
                        <a:t>Reliability</a:t>
                      </a:r>
                    </a:p>
                  </a:txBody>
                  <a:tcPr marL="50800" marR="50800" marT="0" marB="0"/>
                </a:tc>
                <a:tc>
                  <a:txBody>
                    <a:bodyPr/>
                    <a:lstStyle/>
                    <a:p>
                      <a:pPr marL="0" marR="0" indent="0" algn="ctr">
                        <a:lnSpc>
                          <a:spcPct val="100000"/>
                        </a:lnSpc>
                        <a:spcBef>
                          <a:spcPts val="100"/>
                        </a:spcBef>
                        <a:spcAft>
                          <a:spcPts val="100"/>
                        </a:spcAft>
                      </a:pPr>
                      <a:r>
                        <a:rPr lang="en-US" sz="1600" dirty="0">
                          <a:effectLst/>
                          <a:latin typeface="Verdana"/>
                          <a:ea typeface="Times New Roman"/>
                          <a:cs typeface="Times New Roman"/>
                        </a:rPr>
                        <a:t>Hardware maintains a steady level of reliance over its useful life.</a:t>
                      </a:r>
                    </a:p>
                  </a:txBody>
                  <a:tcPr marL="50800" marR="50800" marT="0" marB="0"/>
                </a:tc>
                <a:tc>
                  <a:txBody>
                    <a:bodyPr/>
                    <a:lstStyle/>
                    <a:p>
                      <a:pPr marL="0" marR="0" indent="0" algn="ctr">
                        <a:lnSpc>
                          <a:spcPct val="100000"/>
                        </a:lnSpc>
                        <a:spcBef>
                          <a:spcPts val="100"/>
                        </a:spcBef>
                        <a:spcAft>
                          <a:spcPts val="100"/>
                        </a:spcAft>
                      </a:pPr>
                      <a:r>
                        <a:rPr lang="en-US" sz="1600" dirty="0">
                          <a:effectLst/>
                          <a:latin typeface="Verdana"/>
                          <a:ea typeface="Times New Roman"/>
                          <a:cs typeface="Times New Roman"/>
                        </a:rPr>
                        <a:t>The reliance of software needs to be tested after every upgrade.</a:t>
                      </a:r>
                    </a:p>
                  </a:txBody>
                  <a:tcPr marL="50800" marR="50800" marT="0" marB="0"/>
                </a:tc>
              </a:tr>
              <a:tr h="1828800">
                <a:tc>
                  <a:txBody>
                    <a:bodyPr/>
                    <a:lstStyle/>
                    <a:p>
                      <a:pPr marL="0" marR="12700" indent="0" algn="ctr">
                        <a:lnSpc>
                          <a:spcPct val="100000"/>
                        </a:lnSpc>
                        <a:spcBef>
                          <a:spcPts val="100"/>
                        </a:spcBef>
                        <a:spcAft>
                          <a:spcPts val="100"/>
                        </a:spcAft>
                      </a:pPr>
                      <a:r>
                        <a:rPr lang="en-US" sz="1600">
                          <a:effectLst/>
                          <a:latin typeface="Verdana"/>
                          <a:ea typeface="Times New Roman"/>
                          <a:cs typeface="Times New Roman"/>
                        </a:rPr>
                        <a:t>6.</a:t>
                      </a:r>
                    </a:p>
                  </a:txBody>
                  <a:tcPr marL="50800" marR="50800" marT="0" marB="0"/>
                </a:tc>
                <a:tc>
                  <a:txBody>
                    <a:bodyPr/>
                    <a:lstStyle/>
                    <a:p>
                      <a:pPr marL="0" marR="0" indent="0" algn="ctr">
                        <a:lnSpc>
                          <a:spcPct val="100000"/>
                        </a:lnSpc>
                        <a:spcBef>
                          <a:spcPts val="100"/>
                        </a:spcBef>
                        <a:spcAft>
                          <a:spcPts val="100"/>
                        </a:spcAft>
                      </a:pPr>
                      <a:r>
                        <a:rPr lang="en-US" sz="1600" dirty="0">
                          <a:effectLst/>
                          <a:latin typeface="Verdana"/>
                          <a:ea typeface="Times New Roman"/>
                          <a:cs typeface="Times New Roman"/>
                        </a:rPr>
                        <a:t>Types</a:t>
                      </a:r>
                    </a:p>
                  </a:txBody>
                  <a:tcPr marL="50800" marR="50800" marT="0" marB="0"/>
                </a:tc>
                <a:tc>
                  <a:txBody>
                    <a:bodyPr/>
                    <a:lstStyle/>
                    <a:p>
                      <a:pPr marL="0" marR="0" indent="0" algn="ctr">
                        <a:lnSpc>
                          <a:spcPct val="100000"/>
                        </a:lnSpc>
                        <a:spcBef>
                          <a:spcPts val="100"/>
                        </a:spcBef>
                        <a:spcAft>
                          <a:spcPts val="100"/>
                        </a:spcAft>
                      </a:pPr>
                      <a:r>
                        <a:rPr lang="en-US" sz="1600" dirty="0">
                          <a:effectLst/>
                          <a:latin typeface="Verdana"/>
                          <a:ea typeface="Times New Roman"/>
                          <a:cs typeface="Times New Roman"/>
                        </a:rPr>
                        <a:t>Hardware has various types as Key board, Mouse, CPU, Processors, CD-ROM drive, RAM, BIOS, etc.</a:t>
                      </a:r>
                    </a:p>
                  </a:txBody>
                  <a:tcPr marL="50800" marR="50800" marT="0" marB="0"/>
                </a:tc>
                <a:tc>
                  <a:txBody>
                    <a:bodyPr/>
                    <a:lstStyle/>
                    <a:p>
                      <a:pPr marL="0" marR="0" indent="0" algn="ctr">
                        <a:lnSpc>
                          <a:spcPct val="100000"/>
                        </a:lnSpc>
                        <a:spcBef>
                          <a:spcPts val="100"/>
                        </a:spcBef>
                        <a:spcAft>
                          <a:spcPts val="100"/>
                        </a:spcAft>
                      </a:pPr>
                      <a:r>
                        <a:rPr lang="en-US" sz="1600" dirty="0">
                          <a:effectLst/>
                          <a:latin typeface="Verdana"/>
                          <a:ea typeface="Times New Roman"/>
                          <a:cs typeface="Times New Roman"/>
                        </a:rPr>
                        <a:t>Mainly software is of two types system software and application software.</a:t>
                      </a:r>
                    </a:p>
                  </a:txBody>
                  <a:tcPr marL="50800" marR="50800" marT="0" marB="0"/>
                </a:tc>
              </a:tr>
            </a:tbl>
          </a:graphicData>
        </a:graphic>
      </p:graphicFrame>
    </p:spTree>
    <p:extLst>
      <p:ext uri="{BB962C8B-B14F-4D97-AF65-F5344CB8AC3E}">
        <p14:creationId xmlns:p14="http://schemas.microsoft.com/office/powerpoint/2010/main" val="16865496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b="1" dirty="0"/>
              <a:t>Types of Software</a:t>
            </a:r>
          </a:p>
        </p:txBody>
      </p:sp>
      <p:sp>
        <p:nvSpPr>
          <p:cNvPr id="3" name="Content Placeholder 2"/>
          <p:cNvSpPr>
            <a:spLocks noGrp="1"/>
          </p:cNvSpPr>
          <p:nvPr>
            <p:ph sz="quarter" idx="1"/>
          </p:nvPr>
        </p:nvSpPr>
        <p:spPr>
          <a:xfrm>
            <a:off x="457200" y="1066800"/>
            <a:ext cx="8305800" cy="5257800"/>
          </a:xfrm>
        </p:spPr>
        <p:txBody>
          <a:bodyPr>
            <a:normAutofit fontScale="85000" lnSpcReduction="20000"/>
          </a:bodyPr>
          <a:lstStyle/>
          <a:p>
            <a:pPr marL="0" indent="0">
              <a:buNone/>
            </a:pPr>
            <a:r>
              <a:rPr lang="en-US" sz="2800" b="1" dirty="0" smtClean="0"/>
              <a:t>1) System software, and</a:t>
            </a:r>
            <a:endParaRPr lang="en-US" sz="2800" b="1" dirty="0"/>
          </a:p>
          <a:p>
            <a:pPr marL="0" indent="0">
              <a:buNone/>
            </a:pPr>
            <a:r>
              <a:rPr lang="en-US" sz="2800" b="1" dirty="0" smtClean="0"/>
              <a:t>2) Application software</a:t>
            </a:r>
            <a:endParaRPr lang="en-US" sz="2800" b="1" dirty="0"/>
          </a:p>
          <a:p>
            <a:endParaRPr lang="en-US" sz="2800" b="1" u="sng" dirty="0" smtClean="0"/>
          </a:p>
          <a:p>
            <a:r>
              <a:rPr lang="en-US" sz="2800" b="1" u="sng" dirty="0" smtClean="0"/>
              <a:t>System </a:t>
            </a:r>
            <a:r>
              <a:rPr lang="en-US" sz="2800" b="1" u="sng" dirty="0"/>
              <a:t>software: </a:t>
            </a:r>
            <a:r>
              <a:rPr lang="en-US" sz="2800" dirty="0" smtClean="0"/>
              <a:t>a </a:t>
            </a:r>
            <a:r>
              <a:rPr lang="en-US" sz="2800" dirty="0"/>
              <a:t>set of programs designed for controlling, integrating and managing the hardware components of a computer system and to extend its processing capabilities</a:t>
            </a:r>
            <a:r>
              <a:rPr lang="en-US" sz="2800" dirty="0" smtClean="0"/>
              <a:t>.</a:t>
            </a:r>
          </a:p>
          <a:p>
            <a:pPr marL="0" indent="0">
              <a:buNone/>
            </a:pPr>
            <a:r>
              <a:rPr lang="en-US" sz="2800" b="1" dirty="0" smtClean="0"/>
              <a:t>Functions:</a:t>
            </a:r>
          </a:p>
          <a:p>
            <a:pPr marL="0" indent="0">
              <a:buNone/>
            </a:pPr>
            <a:r>
              <a:rPr lang="en-US" sz="2800" dirty="0"/>
              <a:t>(</a:t>
            </a:r>
            <a:r>
              <a:rPr lang="en-US" sz="2800" i="1" dirty="0"/>
              <a:t>a</a:t>
            </a:r>
            <a:r>
              <a:rPr lang="en-US" sz="2800" dirty="0"/>
              <a:t>)	It supports development of application software by providing a programming environment.</a:t>
            </a:r>
          </a:p>
          <a:p>
            <a:pPr marL="0" indent="0">
              <a:buNone/>
            </a:pPr>
            <a:r>
              <a:rPr lang="en-US" sz="2800" dirty="0"/>
              <a:t>(</a:t>
            </a:r>
            <a:r>
              <a:rPr lang="en-US" sz="2800" i="1" dirty="0"/>
              <a:t>b</a:t>
            </a:r>
            <a:r>
              <a:rPr lang="en-US" sz="2800" dirty="0"/>
              <a:t>)	It acts as an interface between the hardware of the computer and the software applications.</a:t>
            </a:r>
          </a:p>
          <a:p>
            <a:pPr marL="0" indent="0">
              <a:buNone/>
            </a:pPr>
            <a:r>
              <a:rPr lang="en-US" sz="2800" dirty="0"/>
              <a:t>(</a:t>
            </a:r>
            <a:r>
              <a:rPr lang="en-US" sz="2800" i="1" dirty="0"/>
              <a:t>c</a:t>
            </a:r>
            <a:r>
              <a:rPr lang="en-US" sz="2800" dirty="0"/>
              <a:t>)	It governs and ensures the effective use of various hardware resources.</a:t>
            </a:r>
          </a:p>
          <a:p>
            <a:pPr marL="0" indent="0">
              <a:buNone/>
            </a:pPr>
            <a:r>
              <a:rPr lang="en-US" sz="2800" dirty="0"/>
              <a:t>(</a:t>
            </a:r>
            <a:r>
              <a:rPr lang="en-US" sz="2800" i="1" dirty="0"/>
              <a:t>d</a:t>
            </a:r>
            <a:r>
              <a:rPr lang="en-US" sz="2800" dirty="0"/>
              <a:t>)	It controls the operations of peripheral devices like printers, speakers, etc.</a:t>
            </a:r>
            <a:endParaRPr lang="en-US" sz="2800" b="1" dirty="0" smtClean="0"/>
          </a:p>
          <a:p>
            <a:pPr marL="0" indent="0">
              <a:buNone/>
            </a:pPr>
            <a:endParaRPr lang="en-US" dirty="0"/>
          </a:p>
        </p:txBody>
      </p:sp>
    </p:spTree>
    <p:extLst>
      <p:ext uri="{BB962C8B-B14F-4D97-AF65-F5344CB8AC3E}">
        <p14:creationId xmlns:p14="http://schemas.microsoft.com/office/powerpoint/2010/main" val="26645221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304800"/>
            <a:ext cx="8077200" cy="6172200"/>
          </a:xfrm>
        </p:spPr>
        <p:txBody>
          <a:bodyPr>
            <a:normAutofit lnSpcReduction="10000"/>
          </a:bodyPr>
          <a:lstStyle/>
          <a:p>
            <a:r>
              <a:rPr lang="en-US" sz="2400" b="1" dirty="0" smtClean="0"/>
              <a:t>Examples of </a:t>
            </a:r>
            <a:r>
              <a:rPr lang="en-US" sz="2400" b="1" dirty="0"/>
              <a:t>system software</a:t>
            </a:r>
            <a:r>
              <a:rPr lang="en-US" sz="2400" dirty="0"/>
              <a:t>:</a:t>
            </a:r>
          </a:p>
          <a:p>
            <a:pPr marL="0" indent="0">
              <a:buNone/>
            </a:pPr>
            <a:r>
              <a:rPr lang="en-US" sz="2400" dirty="0"/>
              <a:t>(1)	Operating system (OS)</a:t>
            </a:r>
          </a:p>
          <a:p>
            <a:pPr marL="0" indent="0">
              <a:buNone/>
            </a:pPr>
            <a:r>
              <a:rPr lang="en-US" sz="2400" dirty="0"/>
              <a:t>(2)	Programming languages,</a:t>
            </a:r>
          </a:p>
          <a:p>
            <a:pPr marL="0" indent="0">
              <a:buNone/>
            </a:pPr>
            <a:r>
              <a:rPr lang="en-US" sz="2400" dirty="0"/>
              <a:t>(3)	Language translators,</a:t>
            </a:r>
          </a:p>
          <a:p>
            <a:pPr marL="0" indent="0">
              <a:buNone/>
            </a:pPr>
            <a:r>
              <a:rPr lang="en-US" sz="2400" dirty="0"/>
              <a:t>(4)	Linkers, and</a:t>
            </a:r>
          </a:p>
          <a:p>
            <a:pPr marL="0" indent="0">
              <a:buNone/>
            </a:pPr>
            <a:r>
              <a:rPr lang="en-US" sz="2400" dirty="0"/>
              <a:t>(5)	System utilities.</a:t>
            </a:r>
          </a:p>
          <a:p>
            <a:endParaRPr lang="en-US" sz="2400" b="1" dirty="0" smtClean="0"/>
          </a:p>
          <a:p>
            <a:pPr marL="0" indent="0">
              <a:buNone/>
            </a:pPr>
            <a:r>
              <a:rPr lang="en-US" b="1" dirty="0" smtClean="0"/>
              <a:t>Operating </a:t>
            </a:r>
            <a:r>
              <a:rPr lang="en-US" b="1" dirty="0"/>
              <a:t>System (</a:t>
            </a:r>
            <a:r>
              <a:rPr lang="en-US" b="1" dirty="0" smtClean="0"/>
              <a:t>OS):</a:t>
            </a:r>
            <a:r>
              <a:rPr lang="en-US" dirty="0" smtClean="0"/>
              <a:t> </a:t>
            </a:r>
            <a:r>
              <a:rPr lang="en-US" dirty="0"/>
              <a:t>an interface between the users and </a:t>
            </a:r>
            <a:r>
              <a:rPr lang="en-US" dirty="0" smtClean="0"/>
              <a:t>the 	computer </a:t>
            </a:r>
            <a:r>
              <a:rPr lang="en-US" dirty="0"/>
              <a:t>system. It is an integrated set of programs </a:t>
            </a:r>
            <a:r>
              <a:rPr lang="en-US" dirty="0" smtClean="0"/>
              <a:t>	which control </a:t>
            </a:r>
            <a:r>
              <a:rPr lang="en-US" dirty="0"/>
              <a:t>the computer resources like </a:t>
            </a:r>
            <a:r>
              <a:rPr lang="en-US" dirty="0" smtClean="0"/>
              <a:t>Input /</a:t>
            </a:r>
            <a:r>
              <a:rPr lang="en-US" dirty="0"/>
              <a:t>Output </a:t>
            </a:r>
            <a:r>
              <a:rPr lang="en-US" dirty="0" smtClean="0"/>
              <a:t>	devices</a:t>
            </a:r>
            <a:r>
              <a:rPr lang="en-US" dirty="0"/>
              <a:t>, </a:t>
            </a:r>
            <a:r>
              <a:rPr lang="en-US" dirty="0" smtClean="0"/>
              <a:t>CPU</a:t>
            </a:r>
            <a:r>
              <a:rPr lang="en-US" dirty="0"/>
              <a:t>, Memory, etc. </a:t>
            </a:r>
            <a:endParaRPr lang="en-US" dirty="0" smtClean="0"/>
          </a:p>
          <a:p>
            <a:r>
              <a:rPr lang="en-US" dirty="0" smtClean="0"/>
              <a:t>The </a:t>
            </a:r>
            <a:r>
              <a:rPr lang="en-US" dirty="0"/>
              <a:t>basic tasks performed by </a:t>
            </a:r>
            <a:r>
              <a:rPr lang="en-US" dirty="0" smtClean="0"/>
              <a:t>OS</a:t>
            </a:r>
          </a:p>
          <a:p>
            <a:pPr lvl="1"/>
            <a:r>
              <a:rPr lang="en-US" dirty="0" smtClean="0"/>
              <a:t>recognition </a:t>
            </a:r>
            <a:r>
              <a:rPr lang="en-US" dirty="0"/>
              <a:t>of input from input devices, </a:t>
            </a:r>
            <a:endParaRPr lang="en-US" dirty="0" smtClean="0"/>
          </a:p>
          <a:p>
            <a:pPr lvl="1"/>
            <a:r>
              <a:rPr lang="en-US" dirty="0" smtClean="0"/>
              <a:t>sending </a:t>
            </a:r>
            <a:r>
              <a:rPr lang="en-US" dirty="0"/>
              <a:t>output to output devices </a:t>
            </a:r>
            <a:endParaRPr lang="en-US" dirty="0" smtClean="0"/>
          </a:p>
          <a:p>
            <a:pPr lvl="1"/>
            <a:r>
              <a:rPr lang="en-US" dirty="0" smtClean="0"/>
              <a:t>controlling </a:t>
            </a:r>
            <a:r>
              <a:rPr lang="en-US" dirty="0"/>
              <a:t>computer peripherals like printers </a:t>
            </a:r>
            <a:r>
              <a:rPr lang="en-US" dirty="0" smtClean="0"/>
              <a:t>etc.</a:t>
            </a:r>
            <a:endParaRPr lang="en-US" dirty="0"/>
          </a:p>
          <a:p>
            <a:endParaRPr lang="en-US" dirty="0"/>
          </a:p>
        </p:txBody>
      </p:sp>
    </p:spTree>
    <p:extLst>
      <p:ext uri="{BB962C8B-B14F-4D97-AF65-F5344CB8AC3E}">
        <p14:creationId xmlns:p14="http://schemas.microsoft.com/office/powerpoint/2010/main" val="21749653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Components of operating system</a:t>
            </a:r>
          </a:p>
        </p:txBody>
      </p:sp>
      <p:sp>
        <p:nvSpPr>
          <p:cNvPr id="3" name="Content Placeholder 2"/>
          <p:cNvSpPr>
            <a:spLocks noGrp="1"/>
          </p:cNvSpPr>
          <p:nvPr>
            <p:ph sz="quarter" idx="1"/>
          </p:nvPr>
        </p:nvSpPr>
        <p:spPr/>
        <p:txBody>
          <a:bodyPr>
            <a:normAutofit lnSpcReduction="10000"/>
          </a:bodyPr>
          <a:lstStyle/>
          <a:p>
            <a:r>
              <a:rPr lang="en-US" b="1" dirty="0"/>
              <a:t>Control Program. </a:t>
            </a:r>
            <a:r>
              <a:rPr lang="en-US" dirty="0" smtClean="0"/>
              <a:t>the </a:t>
            </a:r>
            <a:r>
              <a:rPr lang="en-US" dirty="0"/>
              <a:t>programs which create an environment is which other programs can be run by the users. </a:t>
            </a:r>
            <a:r>
              <a:rPr lang="en-US" dirty="0" smtClean="0"/>
              <a:t>For example </a:t>
            </a:r>
            <a:r>
              <a:rPr lang="en-US" dirty="0"/>
              <a:t>Graphical user interface (GUI) in windows environment</a:t>
            </a:r>
            <a:r>
              <a:rPr lang="en-US" dirty="0" smtClean="0"/>
              <a:t>.</a:t>
            </a:r>
          </a:p>
          <a:p>
            <a:r>
              <a:rPr lang="en-US" b="1" dirty="0" smtClean="0"/>
              <a:t>System </a:t>
            </a:r>
            <a:r>
              <a:rPr lang="en-US" b="1" dirty="0"/>
              <a:t>service programs. </a:t>
            </a:r>
            <a:r>
              <a:rPr lang="en-US" dirty="0" smtClean="0"/>
              <a:t>a </a:t>
            </a:r>
            <a:r>
              <a:rPr lang="en-US" dirty="0"/>
              <a:t>long running executable program that performs specific functions without any user intervention. A service program may be started manually or may be configured to start automatically when the operating system is booted. </a:t>
            </a:r>
            <a:endParaRPr lang="en-US" dirty="0" smtClean="0"/>
          </a:p>
          <a:p>
            <a:pPr marL="0" indent="0">
              <a:buNone/>
            </a:pPr>
            <a:r>
              <a:rPr lang="en-US" dirty="0" smtClean="0"/>
              <a:t>The examples </a:t>
            </a:r>
            <a:r>
              <a:rPr lang="en-US" dirty="0"/>
              <a:t>of service programs are task scheduler, windows update, messenger services, plug and </a:t>
            </a:r>
            <a:r>
              <a:rPr lang="en-US" dirty="0" smtClean="0"/>
              <a:t>play, etc</a:t>
            </a:r>
            <a:r>
              <a:rPr lang="en-US" dirty="0"/>
              <a:t>.</a:t>
            </a:r>
          </a:p>
          <a:p>
            <a:endParaRPr lang="en-US" dirty="0"/>
          </a:p>
        </p:txBody>
      </p:sp>
    </p:spTree>
    <p:extLst>
      <p:ext uri="{BB962C8B-B14F-4D97-AF65-F5344CB8AC3E}">
        <p14:creationId xmlns:p14="http://schemas.microsoft.com/office/powerpoint/2010/main" val="16233596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457200"/>
            <a:ext cx="7772400" cy="5562600"/>
          </a:xfrm>
        </p:spPr>
        <p:txBody>
          <a:bodyPr>
            <a:normAutofit fontScale="85000" lnSpcReduction="20000"/>
          </a:bodyPr>
          <a:lstStyle/>
          <a:p>
            <a:r>
              <a:rPr lang="en-US" b="1" dirty="0"/>
              <a:t>Utility </a:t>
            </a:r>
            <a:r>
              <a:rPr lang="en-US" b="1" dirty="0" smtClean="0"/>
              <a:t>programs: </a:t>
            </a:r>
            <a:r>
              <a:rPr lang="en-US" dirty="0" smtClean="0"/>
              <a:t>those </a:t>
            </a:r>
            <a:r>
              <a:rPr lang="en-US" dirty="0"/>
              <a:t>programs which perform a very specific </a:t>
            </a:r>
            <a:r>
              <a:rPr lang="en-US" dirty="0" smtClean="0"/>
              <a:t>task related to managing system </a:t>
            </a:r>
            <a:r>
              <a:rPr lang="en-US" dirty="0"/>
              <a:t>resources. These programs focus on how the various computer components operate. Utility programs are technical and are handled by the people having advanced level of computer knowledge.</a:t>
            </a:r>
          </a:p>
          <a:p>
            <a:r>
              <a:rPr lang="en-US" dirty="0" smtClean="0"/>
              <a:t>A </a:t>
            </a:r>
            <a:r>
              <a:rPr lang="en-US" dirty="0"/>
              <a:t>few frequently used utility programs are </a:t>
            </a:r>
            <a:r>
              <a:rPr lang="en-US" dirty="0" smtClean="0"/>
              <a:t>:</a:t>
            </a:r>
          </a:p>
          <a:p>
            <a:r>
              <a:rPr lang="en-US" b="1" dirty="0"/>
              <a:t>Disk formatting utility. </a:t>
            </a:r>
            <a:r>
              <a:rPr lang="en-US" dirty="0"/>
              <a:t>Formats hard disk or floppy drives so as to make it according to the requirements of the associated operating system.</a:t>
            </a:r>
          </a:p>
          <a:p>
            <a:pPr marL="0" indent="0">
              <a:buNone/>
            </a:pPr>
            <a:r>
              <a:rPr lang="en-US" dirty="0"/>
              <a:t>®	</a:t>
            </a:r>
            <a:r>
              <a:rPr lang="en-US" b="1" dirty="0"/>
              <a:t>Anti virus.</a:t>
            </a:r>
            <a:r>
              <a:rPr lang="en-US" dirty="0"/>
              <a:t> To Scan for viruses.</a:t>
            </a:r>
          </a:p>
          <a:p>
            <a:pPr marL="0" indent="0">
              <a:buNone/>
            </a:pPr>
            <a:r>
              <a:rPr lang="en-US" dirty="0"/>
              <a:t>®	</a:t>
            </a:r>
            <a:r>
              <a:rPr lang="en-US" b="1" dirty="0"/>
              <a:t>Backup utilities. </a:t>
            </a:r>
            <a:r>
              <a:rPr lang="en-US" dirty="0"/>
              <a:t>To make copy of the data stored on disk.</a:t>
            </a:r>
          </a:p>
          <a:p>
            <a:pPr marL="0" indent="0">
              <a:buNone/>
            </a:pPr>
            <a:r>
              <a:rPr lang="en-US" dirty="0"/>
              <a:t>®	</a:t>
            </a:r>
            <a:r>
              <a:rPr lang="en-US" b="1" dirty="0"/>
              <a:t>File manager. </a:t>
            </a:r>
            <a:r>
              <a:rPr lang="en-US" dirty="0"/>
              <a:t>For performing data management tasks like deleting, copying, renaming, moving, files, etc.</a:t>
            </a:r>
          </a:p>
          <a:p>
            <a:pPr marL="0" indent="0">
              <a:buNone/>
            </a:pPr>
            <a:r>
              <a:rPr lang="en-US" dirty="0" smtClean="0"/>
              <a:t>®</a:t>
            </a:r>
            <a:r>
              <a:rPr lang="en-US" dirty="0"/>
              <a:t>	</a:t>
            </a:r>
            <a:r>
              <a:rPr lang="en-US" b="1" dirty="0"/>
              <a:t>Disk de fragmentation. </a:t>
            </a:r>
            <a:r>
              <a:rPr lang="en-US" dirty="0"/>
              <a:t>To move the fragments to one location to increase the efficiency of computer system.</a:t>
            </a:r>
          </a:p>
          <a:p>
            <a:pPr marL="0" indent="0">
              <a:buNone/>
            </a:pPr>
            <a:r>
              <a:rPr lang="en-US" dirty="0"/>
              <a:t>®	</a:t>
            </a:r>
            <a:r>
              <a:rPr lang="en-US" b="1" dirty="0"/>
              <a:t>Disk clean up. </a:t>
            </a:r>
            <a:r>
              <a:rPr lang="en-US" dirty="0"/>
              <a:t>To find and delete unnecessary files like temporary files, etc.</a:t>
            </a:r>
          </a:p>
          <a:p>
            <a:endParaRPr lang="en-US" dirty="0"/>
          </a:p>
          <a:p>
            <a:endParaRPr lang="en-US" dirty="0"/>
          </a:p>
        </p:txBody>
      </p:sp>
    </p:spTree>
    <p:extLst>
      <p:ext uri="{BB962C8B-B14F-4D97-AF65-F5344CB8AC3E}">
        <p14:creationId xmlns:p14="http://schemas.microsoft.com/office/powerpoint/2010/main" val="25083418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Functions of operating </a:t>
            </a:r>
            <a:r>
              <a:rPr lang="en-US" b="1" u="sng" dirty="0" smtClean="0"/>
              <a:t>system</a:t>
            </a:r>
            <a:endParaRPr lang="en-US" b="1" u="sng" dirty="0"/>
          </a:p>
        </p:txBody>
      </p:sp>
      <p:sp>
        <p:nvSpPr>
          <p:cNvPr id="3" name="Content Placeholder 2"/>
          <p:cNvSpPr>
            <a:spLocks noGrp="1"/>
          </p:cNvSpPr>
          <p:nvPr>
            <p:ph sz="quarter" idx="1"/>
          </p:nvPr>
        </p:nvSpPr>
        <p:spPr/>
        <p:txBody>
          <a:bodyPr/>
          <a:lstStyle/>
          <a:p>
            <a:r>
              <a:rPr lang="en-US" b="1" dirty="0" smtClean="0"/>
              <a:t>Job </a:t>
            </a:r>
            <a:r>
              <a:rPr lang="en-US" b="1" dirty="0"/>
              <a:t>Management. </a:t>
            </a:r>
            <a:r>
              <a:rPr lang="en-US" dirty="0"/>
              <a:t>The operating system manages the jobs waiting to be processed. It controls the order, </a:t>
            </a:r>
            <a:r>
              <a:rPr lang="en-US" i="1" dirty="0"/>
              <a:t>i.e., </a:t>
            </a:r>
            <a:r>
              <a:rPr lang="en-US" dirty="0"/>
              <a:t>the sequence and the time in which applications are run. For the purpose of Job Management, IBM developed Job Control Language (JCL). It recognizes jobs, identifies their priorities, determines the availability of appropriate main memory and prepares the schedule to start or run a job or program. At the scheduled time, it finally runs the program</a:t>
            </a:r>
          </a:p>
        </p:txBody>
      </p:sp>
    </p:spTree>
    <p:extLst>
      <p:ext uri="{BB962C8B-B14F-4D97-AF65-F5344CB8AC3E}">
        <p14:creationId xmlns:p14="http://schemas.microsoft.com/office/powerpoint/2010/main" val="34058616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r>
              <a:rPr lang="en-US" b="1" dirty="0"/>
              <a:t>Process Management. </a:t>
            </a:r>
            <a:r>
              <a:rPr lang="en-US" dirty="0"/>
              <a:t>The operating system is responsible for managing various processes when a program is in execution. It is important to note that a process is not a program rather it is only one instant of a program in execution. There may be many other process also running the same program. </a:t>
            </a:r>
            <a:endParaRPr lang="en-US" dirty="0" smtClean="0"/>
          </a:p>
          <a:p>
            <a:pPr marL="0" indent="0">
              <a:buNone/>
            </a:pPr>
            <a:r>
              <a:rPr lang="en-US" b="1" dirty="0" smtClean="0"/>
              <a:t>activities </a:t>
            </a:r>
            <a:r>
              <a:rPr lang="en-US" b="1" dirty="0"/>
              <a:t>in connection with process </a:t>
            </a:r>
            <a:r>
              <a:rPr lang="en-US" b="1" dirty="0" smtClean="0"/>
              <a:t>management</a:t>
            </a:r>
            <a:endParaRPr lang="en-US" dirty="0"/>
          </a:p>
          <a:p>
            <a:r>
              <a:rPr lang="en-US" dirty="0" smtClean="0"/>
              <a:t>Creation </a:t>
            </a:r>
            <a:r>
              <a:rPr lang="en-US" dirty="0"/>
              <a:t>and detection of process(</a:t>
            </a:r>
            <a:r>
              <a:rPr lang="en-US" dirty="0" err="1"/>
              <a:t>es</a:t>
            </a:r>
            <a:r>
              <a:rPr lang="en-US" dirty="0"/>
              <a:t>)</a:t>
            </a:r>
          </a:p>
          <a:p>
            <a:r>
              <a:rPr lang="en-US" dirty="0" smtClean="0"/>
              <a:t>Suspension </a:t>
            </a:r>
            <a:r>
              <a:rPr lang="en-US" dirty="0"/>
              <a:t>and resumption of process(</a:t>
            </a:r>
            <a:r>
              <a:rPr lang="en-US" dirty="0" err="1"/>
              <a:t>es</a:t>
            </a:r>
            <a:r>
              <a:rPr lang="en-US" dirty="0"/>
              <a:t>)</a:t>
            </a:r>
          </a:p>
          <a:p>
            <a:r>
              <a:rPr lang="en-US" dirty="0" smtClean="0"/>
              <a:t>Providing </a:t>
            </a:r>
            <a:r>
              <a:rPr lang="en-US" dirty="0"/>
              <a:t>a mechanism for process synchronization and process communication</a:t>
            </a:r>
          </a:p>
          <a:p>
            <a:pPr marL="0" indent="0">
              <a:buNone/>
            </a:pPr>
            <a:endParaRPr lang="en-US" dirty="0"/>
          </a:p>
        </p:txBody>
      </p:sp>
    </p:spTree>
    <p:extLst>
      <p:ext uri="{BB962C8B-B14F-4D97-AF65-F5344CB8AC3E}">
        <p14:creationId xmlns:p14="http://schemas.microsoft.com/office/powerpoint/2010/main" val="34812993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a:t>
            </a:r>
            <a:endParaRPr lang="en-US" dirty="0"/>
          </a:p>
        </p:txBody>
      </p:sp>
      <p:sp>
        <p:nvSpPr>
          <p:cNvPr id="3" name="Content Placeholder 2"/>
          <p:cNvSpPr>
            <a:spLocks noGrp="1"/>
          </p:cNvSpPr>
          <p:nvPr>
            <p:ph sz="quarter" idx="1"/>
          </p:nvPr>
        </p:nvSpPr>
        <p:spPr/>
        <p:txBody>
          <a:bodyPr/>
          <a:lstStyle/>
          <a:p>
            <a:r>
              <a:rPr lang="en-US" dirty="0"/>
              <a:t>The computer is a general purpose electronic device programmed to process data and to convert it into information. It is a programmable electronic machine which performs high speed mathematical or logical operations. It is also programmed to store, retrieve and correlate the information.</a:t>
            </a:r>
          </a:p>
        </p:txBody>
      </p:sp>
      <p:pic>
        <p:nvPicPr>
          <p:cNvPr id="1026" name="Picture 2" descr="C:\Program Files\Microsoft Office\MEDIA\CAGCAT10\j0205582.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83660" y="3287889"/>
            <a:ext cx="3807442" cy="34939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81134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3581401"/>
            <a:ext cx="76962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685800" y="381000"/>
            <a:ext cx="8077200" cy="2954655"/>
          </a:xfrm>
          <a:prstGeom prst="rect">
            <a:avLst/>
          </a:prstGeom>
        </p:spPr>
        <p:txBody>
          <a:bodyPr wrap="square">
            <a:spAutoFit/>
          </a:bodyPr>
          <a:lstStyle/>
          <a:p>
            <a:r>
              <a:rPr lang="en-US" sz="2400" b="1" dirty="0" smtClean="0"/>
              <a:t>Input/output Management</a:t>
            </a:r>
            <a:r>
              <a:rPr lang="en-US" dirty="0" smtClean="0"/>
              <a:t>. </a:t>
            </a:r>
            <a:r>
              <a:rPr lang="en-US" sz="2400" dirty="0" smtClean="0"/>
              <a:t>Operating system manages the flow of input to and output from a computer with the help of various input/output devices and their drivers. It controls the peripheral devices by sending them commands which are received by the drivers. The drivers then convert those commands in proprietary language and then the device executes the command. This is shown diagrammatically taking an example of a printer.</a:t>
            </a:r>
            <a:endParaRPr lang="en-US" dirty="0" smtClean="0"/>
          </a:p>
          <a:p>
            <a:r>
              <a:rPr lang="en-US" dirty="0" smtClean="0"/>
              <a:t>	 </a:t>
            </a:r>
            <a:endParaRPr lang="en-US" dirty="0"/>
          </a:p>
        </p:txBody>
      </p:sp>
    </p:spTree>
    <p:extLst>
      <p:ext uri="{BB962C8B-B14F-4D97-AF65-F5344CB8AC3E}">
        <p14:creationId xmlns:p14="http://schemas.microsoft.com/office/powerpoint/2010/main" val="15178763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304800"/>
            <a:ext cx="7772400" cy="5791200"/>
          </a:xfrm>
        </p:spPr>
        <p:txBody>
          <a:bodyPr>
            <a:normAutofit lnSpcReduction="10000"/>
          </a:bodyPr>
          <a:lstStyle/>
          <a:p>
            <a:r>
              <a:rPr lang="en-US" b="1" dirty="0" smtClean="0"/>
              <a:t>Data </a:t>
            </a:r>
            <a:r>
              <a:rPr lang="en-US" b="1" dirty="0"/>
              <a:t>Management. </a:t>
            </a:r>
            <a:r>
              <a:rPr lang="en-US" dirty="0"/>
              <a:t>The operating system manages the storage and retrieval of data. The operating system keeps track of the data on the disk and on other storage devices</a:t>
            </a:r>
            <a:r>
              <a:rPr lang="en-US" dirty="0" smtClean="0"/>
              <a:t>. </a:t>
            </a:r>
            <a:r>
              <a:rPr lang="en-US" dirty="0"/>
              <a:t>As the operating system manages various </a:t>
            </a:r>
            <a:r>
              <a:rPr lang="en-US" dirty="0" smtClean="0"/>
              <a:t>process, </a:t>
            </a:r>
            <a:r>
              <a:rPr lang="en-US" dirty="0"/>
              <a:t>it knows where the data is stored. It interacts with application software through programming interface whenever an application needs to read or write data</a:t>
            </a:r>
            <a:r>
              <a:rPr lang="en-US" dirty="0" smtClean="0"/>
              <a:t>.</a:t>
            </a:r>
          </a:p>
          <a:p>
            <a:r>
              <a:rPr lang="en-US" b="1" dirty="0"/>
              <a:t>Memory Management. </a:t>
            </a:r>
            <a:r>
              <a:rPr lang="en-US" dirty="0"/>
              <a:t>Memory is a large area of bytes, each with its own address. The primary memory of a computer is RAM. To execute a program, the program together with the data it accesses, must be loaded in the main memory. To improve the utilization of CPU and to give better response to the user of the computer system, the operating system allocates and </a:t>
            </a:r>
            <a:r>
              <a:rPr lang="en-US" dirty="0" smtClean="0"/>
              <a:t>de-allocates </a:t>
            </a:r>
            <a:r>
              <a:rPr lang="en-US" dirty="0"/>
              <a:t>the available memory to various programs depending upon their needs.</a:t>
            </a:r>
          </a:p>
        </p:txBody>
      </p:sp>
    </p:spTree>
    <p:extLst>
      <p:ext uri="{BB962C8B-B14F-4D97-AF65-F5344CB8AC3E}">
        <p14:creationId xmlns:p14="http://schemas.microsoft.com/office/powerpoint/2010/main" val="27688715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457200"/>
            <a:ext cx="8001000" cy="5562600"/>
          </a:xfrm>
        </p:spPr>
        <p:txBody>
          <a:bodyPr>
            <a:normAutofit/>
          </a:bodyPr>
          <a:lstStyle/>
          <a:p>
            <a:r>
              <a:rPr lang="en-US" b="1" dirty="0"/>
              <a:t>File Management. </a:t>
            </a:r>
            <a:r>
              <a:rPr lang="en-US" dirty="0"/>
              <a:t>A file is a collection of related information defined by its creator(s).The computer can store files on secondary storage devices or permanent storage devices like hard disk, magnetic tape, CDs, etc. Commonly files represent programs and data. It is the unit is which a computer stores information. The operating system takes </a:t>
            </a:r>
            <a:r>
              <a:rPr lang="en-US" dirty="0" smtClean="0"/>
              <a:t>care </a:t>
            </a:r>
            <a:r>
              <a:rPr lang="en-US" dirty="0"/>
              <a:t>of the following file related activities.</a:t>
            </a:r>
          </a:p>
          <a:p>
            <a:r>
              <a:rPr lang="en-US" dirty="0" smtClean="0"/>
              <a:t>Creation </a:t>
            </a:r>
            <a:r>
              <a:rPr lang="en-US" dirty="0"/>
              <a:t>and deletion of files</a:t>
            </a:r>
          </a:p>
          <a:p>
            <a:r>
              <a:rPr lang="en-US" dirty="0" smtClean="0"/>
              <a:t>Creation </a:t>
            </a:r>
            <a:r>
              <a:rPr lang="en-US" dirty="0"/>
              <a:t>and deletion of directories</a:t>
            </a:r>
          </a:p>
          <a:p>
            <a:r>
              <a:rPr lang="en-US" dirty="0" smtClean="0"/>
              <a:t>Supports </a:t>
            </a:r>
            <a:r>
              <a:rPr lang="en-US" dirty="0"/>
              <a:t>manipulation of files and directories</a:t>
            </a:r>
          </a:p>
          <a:p>
            <a:r>
              <a:rPr lang="en-US" dirty="0" smtClean="0"/>
              <a:t>Maps </a:t>
            </a:r>
            <a:r>
              <a:rPr lang="en-US" dirty="0"/>
              <a:t>files onto secondary storage media, and</a:t>
            </a:r>
          </a:p>
          <a:p>
            <a:r>
              <a:rPr lang="en-US" dirty="0" smtClean="0"/>
              <a:t>Creates </a:t>
            </a:r>
            <a:r>
              <a:rPr lang="en-US" dirty="0"/>
              <a:t>file back-up on permanent storage devices.</a:t>
            </a:r>
          </a:p>
          <a:p>
            <a:endParaRPr lang="en-US" dirty="0"/>
          </a:p>
        </p:txBody>
      </p:sp>
    </p:spTree>
    <p:extLst>
      <p:ext uri="{BB962C8B-B14F-4D97-AF65-F5344CB8AC3E}">
        <p14:creationId xmlns:p14="http://schemas.microsoft.com/office/powerpoint/2010/main" val="15069941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457200"/>
            <a:ext cx="7772400" cy="5562600"/>
          </a:xfrm>
        </p:spPr>
        <p:txBody>
          <a:bodyPr/>
          <a:lstStyle/>
          <a:p>
            <a:r>
              <a:rPr lang="en-US" b="1" dirty="0"/>
              <a:t>Virtual Storage. </a:t>
            </a:r>
            <a:r>
              <a:rPr lang="en-US" dirty="0"/>
              <a:t>It is a memory management technique which allows the process execution even if it is not fully loaded on the main memory. It is supported by almost all modern operating system. It increases the capacity of main memory even without increasing its physical size. </a:t>
            </a:r>
            <a:endParaRPr lang="en-US" dirty="0" smtClean="0"/>
          </a:p>
          <a:p>
            <a:r>
              <a:rPr lang="en-US" b="1" dirty="0"/>
              <a:t>Security Management. </a:t>
            </a:r>
            <a:r>
              <a:rPr lang="en-US" dirty="0"/>
              <a:t>A computer often has voluminous data which may be sensitive and valuable to the users; Many user use the computer system. In such a case, it is possible that the data kept by one user may be misused by the other. The  operating system’s security module provides a password security for such data which stops unauthorized access of the data.</a:t>
            </a:r>
          </a:p>
        </p:txBody>
      </p:sp>
    </p:spTree>
    <p:extLst>
      <p:ext uri="{BB962C8B-B14F-4D97-AF65-F5344CB8AC3E}">
        <p14:creationId xmlns:p14="http://schemas.microsoft.com/office/powerpoint/2010/main" val="41928931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381000"/>
            <a:ext cx="7772400" cy="5638800"/>
          </a:xfrm>
        </p:spPr>
        <p:txBody>
          <a:bodyPr/>
          <a:lstStyle/>
          <a:p>
            <a:r>
              <a:rPr lang="en-US" b="1" dirty="0"/>
              <a:t>On-line Processing. </a:t>
            </a:r>
            <a:r>
              <a:rPr lang="en-US" dirty="0"/>
              <a:t>The operating systems with multiuser and multitasking capabilities allow on-line processing. On-line processing is a function of the operating system in which waits for the users to tell it what to do, and as a user tells it what to do, it immediately performs that. For example, for the seat availability enquiry from </a:t>
            </a:r>
            <a:r>
              <a:rPr lang="en-US" b="1" u="sng" dirty="0" smtClean="0"/>
              <a:t>www.irctc.co.in</a:t>
            </a:r>
            <a:r>
              <a:rPr lang="en-US" b="1" u="sng" dirty="0"/>
              <a:t>.</a:t>
            </a:r>
            <a:r>
              <a:rPr lang="en-US" dirty="0"/>
              <a:t> The system waits for a passenger to fill the required instructions and immediately it returns with the seat availability status</a:t>
            </a:r>
            <a:r>
              <a:rPr lang="en-US" dirty="0" smtClean="0"/>
              <a:t>.</a:t>
            </a:r>
            <a:endParaRPr lang="en-US" dirty="0"/>
          </a:p>
        </p:txBody>
      </p:sp>
    </p:spTree>
    <p:extLst>
      <p:ext uri="{BB962C8B-B14F-4D97-AF65-F5344CB8AC3E}">
        <p14:creationId xmlns:p14="http://schemas.microsoft.com/office/powerpoint/2010/main" val="1772401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normAutofit/>
          </a:bodyPr>
          <a:lstStyle/>
          <a:p>
            <a:r>
              <a:rPr lang="en-US" b="1" dirty="0"/>
              <a:t>Types of Operating System</a:t>
            </a:r>
          </a:p>
        </p:txBody>
      </p:sp>
      <p:sp>
        <p:nvSpPr>
          <p:cNvPr id="3" name="Content Placeholder 2"/>
          <p:cNvSpPr>
            <a:spLocks noGrp="1"/>
          </p:cNvSpPr>
          <p:nvPr>
            <p:ph sz="quarter" idx="1"/>
          </p:nvPr>
        </p:nvSpPr>
        <p:spPr>
          <a:xfrm>
            <a:off x="533400" y="1143000"/>
            <a:ext cx="8305800" cy="5257800"/>
          </a:xfrm>
        </p:spPr>
        <p:txBody>
          <a:bodyPr>
            <a:normAutofit/>
          </a:bodyPr>
          <a:lstStyle/>
          <a:p>
            <a:r>
              <a:rPr lang="en-US" b="1" dirty="0"/>
              <a:t>Single User Operating System. </a:t>
            </a:r>
            <a:r>
              <a:rPr lang="en-US" dirty="0"/>
              <a:t>These operating systems support only one user at a time. These are the least complex operating systems. </a:t>
            </a:r>
            <a:endParaRPr lang="en-US" dirty="0" smtClean="0"/>
          </a:p>
          <a:p>
            <a:pPr marL="0" indent="0">
              <a:buNone/>
            </a:pPr>
            <a:r>
              <a:rPr lang="en-US" dirty="0" smtClean="0"/>
              <a:t>DOS</a:t>
            </a:r>
            <a:r>
              <a:rPr lang="en-US" dirty="0"/>
              <a:t>, Window7, Windows Vista, XP, </a:t>
            </a:r>
            <a:r>
              <a:rPr lang="en-US" dirty="0" smtClean="0"/>
              <a:t>UBUNTO</a:t>
            </a:r>
            <a:endParaRPr lang="en-US" dirty="0"/>
          </a:p>
          <a:p>
            <a:r>
              <a:rPr lang="en-US" b="1" dirty="0" smtClean="0"/>
              <a:t>Multi-user </a:t>
            </a:r>
            <a:r>
              <a:rPr lang="en-US" b="1" dirty="0"/>
              <a:t>Operating Systems. </a:t>
            </a:r>
            <a:r>
              <a:rPr lang="en-US" dirty="0" smtClean="0"/>
              <a:t>multi-user </a:t>
            </a:r>
            <a:r>
              <a:rPr lang="en-US" dirty="0"/>
              <a:t>operating systems support more than one user at a time. Some of the multi-user operating systems support hundreds and thousands of users at a time to use the computer resources. These operating system make sure that the requirements of the users are balanced and each program is execution has sufficient resources for processing. </a:t>
            </a:r>
            <a:r>
              <a:rPr lang="en-US" dirty="0" smtClean="0"/>
              <a:t>Examples UNIX</a:t>
            </a:r>
            <a:r>
              <a:rPr lang="en-US" dirty="0"/>
              <a:t>, VMS and </a:t>
            </a:r>
            <a:r>
              <a:rPr lang="en-US" dirty="0" smtClean="0"/>
              <a:t>MVS</a:t>
            </a:r>
            <a:endParaRPr lang="en-US" dirty="0"/>
          </a:p>
          <a:p>
            <a:endParaRPr lang="en-US" dirty="0"/>
          </a:p>
        </p:txBody>
      </p:sp>
    </p:spTree>
    <p:extLst>
      <p:ext uri="{BB962C8B-B14F-4D97-AF65-F5344CB8AC3E}">
        <p14:creationId xmlns:p14="http://schemas.microsoft.com/office/powerpoint/2010/main" val="34244247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381000"/>
            <a:ext cx="8610600" cy="6096000"/>
          </a:xfrm>
        </p:spPr>
        <p:txBody>
          <a:bodyPr>
            <a:normAutofit lnSpcReduction="10000"/>
          </a:bodyPr>
          <a:lstStyle/>
          <a:p>
            <a:r>
              <a:rPr lang="en-US" b="1" dirty="0"/>
              <a:t>Multitasking Operating Systems. </a:t>
            </a:r>
            <a:r>
              <a:rPr lang="en-US" dirty="0"/>
              <a:t>These operating system allow execution of more than one task at a time</a:t>
            </a:r>
            <a:r>
              <a:rPr lang="en-US" dirty="0" smtClean="0"/>
              <a:t>.</a:t>
            </a:r>
          </a:p>
          <a:p>
            <a:pPr marL="274320" lvl="1" indent="0">
              <a:buNone/>
            </a:pPr>
            <a:r>
              <a:rPr lang="en-US" dirty="0" smtClean="0"/>
              <a:t> </a:t>
            </a:r>
            <a:r>
              <a:rPr lang="en-US" dirty="0"/>
              <a:t>The tasks to be performed may be I/O bound or CPU bound. </a:t>
            </a:r>
            <a:endParaRPr lang="en-US" dirty="0" smtClean="0"/>
          </a:p>
          <a:p>
            <a:pPr marL="274320" lvl="1" indent="0">
              <a:buNone/>
            </a:pPr>
            <a:r>
              <a:rPr lang="en-US" dirty="0" smtClean="0"/>
              <a:t>Multi-tasking </a:t>
            </a:r>
            <a:r>
              <a:rPr lang="en-US" dirty="0"/>
              <a:t>operation system may be single user (Window7, Windows Vista, etc.) or Multi-user (MVS, UNIX, etc</a:t>
            </a:r>
            <a:r>
              <a:rPr lang="en-US" dirty="0" smtClean="0"/>
              <a:t>.)</a:t>
            </a:r>
          </a:p>
          <a:p>
            <a:pPr marL="0" indent="0">
              <a:buNone/>
            </a:pPr>
            <a:r>
              <a:rPr lang="en-US" dirty="0" smtClean="0"/>
              <a:t>There </a:t>
            </a:r>
            <a:r>
              <a:rPr lang="en-US" dirty="0"/>
              <a:t>are two sub categories of multitasking operating systems :</a:t>
            </a:r>
          </a:p>
          <a:p>
            <a:pPr marL="514350" indent="-514350">
              <a:buFont typeface="+mj-lt"/>
              <a:buAutoNum type="arabicPeriod"/>
            </a:pPr>
            <a:r>
              <a:rPr lang="en-US" b="1" dirty="0" smtClean="0"/>
              <a:t>Preemptive </a:t>
            </a:r>
          </a:p>
          <a:p>
            <a:pPr marL="514350" indent="-514350">
              <a:buFont typeface="+mj-lt"/>
              <a:buAutoNum type="arabicPeriod"/>
            </a:pPr>
            <a:r>
              <a:rPr lang="en-US" b="1" dirty="0" smtClean="0"/>
              <a:t>Co-operative</a:t>
            </a:r>
            <a:r>
              <a:rPr lang="en-US" dirty="0" smtClean="0"/>
              <a:t>.</a:t>
            </a:r>
          </a:p>
          <a:p>
            <a:r>
              <a:rPr lang="en-US" dirty="0"/>
              <a:t>	Incase of </a:t>
            </a:r>
            <a:r>
              <a:rPr lang="en-US" b="1" dirty="0"/>
              <a:t>preemptive</a:t>
            </a:r>
            <a:r>
              <a:rPr lang="en-US" dirty="0"/>
              <a:t> multitasking operating systems the CPU time is sliced and assigned to individual tasks, one process cannot make use of CPU time assigned to other program</a:t>
            </a:r>
            <a:r>
              <a:rPr lang="en-US" dirty="0" smtClean="0"/>
              <a:t>.</a:t>
            </a:r>
            <a:endParaRPr lang="en-US" dirty="0"/>
          </a:p>
          <a:p>
            <a:r>
              <a:rPr lang="en-US" dirty="0"/>
              <a:t>	In case of </a:t>
            </a:r>
            <a:r>
              <a:rPr lang="en-US" b="1" dirty="0"/>
              <a:t>co-operative multitasking </a:t>
            </a:r>
            <a:r>
              <a:rPr lang="en-US" dirty="0"/>
              <a:t>the CPU resources are controlled by the program </a:t>
            </a:r>
            <a:r>
              <a:rPr lang="en-US" dirty="0" smtClean="0"/>
              <a:t>s as </a:t>
            </a:r>
            <a:r>
              <a:rPr lang="en-US" dirty="0"/>
              <a:t>long as they need the CPU resources. If one program is not using the CPU time or the memory space, it allows other program to use the resources.</a:t>
            </a:r>
          </a:p>
          <a:p>
            <a:endParaRPr lang="en-US" dirty="0"/>
          </a:p>
        </p:txBody>
      </p:sp>
    </p:spTree>
    <p:extLst>
      <p:ext uri="{BB962C8B-B14F-4D97-AF65-F5344CB8AC3E}">
        <p14:creationId xmlns:p14="http://schemas.microsoft.com/office/powerpoint/2010/main" val="6145056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304800"/>
            <a:ext cx="8305800" cy="5715000"/>
          </a:xfrm>
        </p:spPr>
        <p:txBody>
          <a:bodyPr>
            <a:normAutofit fontScale="92500"/>
          </a:bodyPr>
          <a:lstStyle/>
          <a:p>
            <a:r>
              <a:rPr lang="en-US" b="1" dirty="0"/>
              <a:t>Multiprocessing Operating Systems. </a:t>
            </a:r>
            <a:r>
              <a:rPr lang="en-US" dirty="0"/>
              <a:t>These operating system can run on a computer system which contains more than one processor, </a:t>
            </a:r>
            <a:r>
              <a:rPr lang="en-US" i="1" dirty="0"/>
              <a:t>i.e. </a:t>
            </a:r>
            <a:r>
              <a:rPr lang="en-US" dirty="0"/>
              <a:t>CPU. Multiprocessing operating systems allows more than one program to run simultaneously as it contains more than one CPU. It is called parallel processing. In this kind of operating systems, the processing is very fast because even for a single program different processes can be run on different processors.</a:t>
            </a:r>
          </a:p>
          <a:p>
            <a:r>
              <a:rPr lang="en-US" b="1" dirty="0" err="1" smtClean="0"/>
              <a:t>Uni</a:t>
            </a:r>
            <a:r>
              <a:rPr lang="en-US" b="1" dirty="0"/>
              <a:t>-</a:t>
            </a:r>
            <a:r>
              <a:rPr lang="en-US" b="1" dirty="0" smtClean="0"/>
              <a:t>programming </a:t>
            </a:r>
            <a:r>
              <a:rPr lang="en-US" b="1" dirty="0"/>
              <a:t>Operating Systems. </a:t>
            </a:r>
            <a:r>
              <a:rPr lang="en-US" dirty="0"/>
              <a:t>In case of </a:t>
            </a:r>
            <a:r>
              <a:rPr lang="en-US" dirty="0" err="1" smtClean="0"/>
              <a:t>uni</a:t>
            </a:r>
            <a:r>
              <a:rPr lang="en-US" dirty="0" smtClean="0"/>
              <a:t>-programing </a:t>
            </a:r>
            <a:r>
              <a:rPr lang="en-US" dirty="0"/>
              <a:t>operating systems one task may be I/O bound or CPU bound can be processed at a time. The execution of next program takes place only if the first one is complete. For example, if printing command is under execution, you cannot run word processor or any other CPU bound job and </a:t>
            </a:r>
            <a:r>
              <a:rPr lang="en-US" dirty="0" err="1"/>
              <a:t>vis</a:t>
            </a:r>
            <a:r>
              <a:rPr lang="en-US" dirty="0"/>
              <a:t>-a-vis. In these operating system, CPU time remains idle when I/O bound jobs are performed,. DOS is an example of </a:t>
            </a:r>
            <a:r>
              <a:rPr lang="en-US" dirty="0" err="1" smtClean="0"/>
              <a:t>uni</a:t>
            </a:r>
            <a:r>
              <a:rPr lang="en-US" dirty="0" smtClean="0"/>
              <a:t>-programming </a:t>
            </a:r>
            <a:r>
              <a:rPr lang="en-US" dirty="0"/>
              <a:t>operating system.</a:t>
            </a:r>
          </a:p>
          <a:p>
            <a:endParaRPr lang="en-US" dirty="0"/>
          </a:p>
        </p:txBody>
      </p:sp>
    </p:spTree>
    <p:extLst>
      <p:ext uri="{BB962C8B-B14F-4D97-AF65-F5344CB8AC3E}">
        <p14:creationId xmlns:p14="http://schemas.microsoft.com/office/powerpoint/2010/main" val="8937506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304800"/>
            <a:ext cx="8458200" cy="6324600"/>
          </a:xfrm>
        </p:spPr>
        <p:txBody>
          <a:bodyPr>
            <a:normAutofit/>
          </a:bodyPr>
          <a:lstStyle/>
          <a:p>
            <a:r>
              <a:rPr lang="en-US" b="1" dirty="0"/>
              <a:t>Multiprogramming operating system. </a:t>
            </a:r>
            <a:r>
              <a:rPr lang="en-US" dirty="0"/>
              <a:t>These operating systems allow interleaved execution of two or more different and independent programs by the same </a:t>
            </a:r>
            <a:r>
              <a:rPr lang="en-US" dirty="0" smtClean="0"/>
              <a:t>computer. </a:t>
            </a:r>
            <a:r>
              <a:rPr lang="en-US" dirty="0"/>
              <a:t>In such operating system two or more programs are loaded in the main memory and they are concurrently run by the operating system. It is important to note that the execution of two or more programs are not done simultaneously </a:t>
            </a:r>
            <a:r>
              <a:rPr lang="en-US" dirty="0" smtClean="0"/>
              <a:t>as </a:t>
            </a:r>
            <a:r>
              <a:rPr lang="en-US" dirty="0"/>
              <a:t>in case of multiprocessing but these operating systems execute some portion of one program, and then some portion of the other program in a sequence. If it switches over from one program to other so rapidly that it creates an illusion that both the programs are running simultaneously. All the tasks which are in memory remain in one of the three states running (using CPU time), blocked (performing I/O operations) and/or reading (waiting for the CPU to be free).</a:t>
            </a:r>
          </a:p>
          <a:p>
            <a:r>
              <a:rPr lang="en-US" dirty="0"/>
              <a:t>	These situations are explained by the following diagram :</a:t>
            </a:r>
          </a:p>
          <a:p>
            <a:endParaRPr lang="en-US" dirty="0"/>
          </a:p>
        </p:txBody>
      </p:sp>
    </p:spTree>
    <p:extLst>
      <p:ext uri="{BB962C8B-B14F-4D97-AF65-F5344CB8AC3E}">
        <p14:creationId xmlns:p14="http://schemas.microsoft.com/office/powerpoint/2010/main" val="5511583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533400" y="533400"/>
            <a:ext cx="8077200" cy="5510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Rectangle 23"/>
          <p:cNvSpPr/>
          <p:nvPr/>
        </p:nvSpPr>
        <p:spPr>
          <a:xfrm>
            <a:off x="1143000" y="762000"/>
            <a:ext cx="7315200" cy="4647426"/>
          </a:xfrm>
          <a:prstGeom prst="rect">
            <a:avLst/>
          </a:prstGeom>
        </p:spPr>
        <p:txBody>
          <a:bodyPr wrap="square">
            <a:spAutoFit/>
          </a:bodyPr>
          <a:lstStyle/>
          <a:p>
            <a:r>
              <a:rPr lang="en-US" sz="2400" b="1" dirty="0"/>
              <a:t>Main </a:t>
            </a:r>
            <a:r>
              <a:rPr lang="en-US" sz="2400" b="1" dirty="0" smtClean="0"/>
              <a:t>Memory		</a:t>
            </a:r>
            <a:endParaRPr lang="en-US" sz="2400" b="1" dirty="0"/>
          </a:p>
          <a:p>
            <a:endParaRPr lang="en-US" sz="2400" b="1" dirty="0"/>
          </a:p>
          <a:p>
            <a:r>
              <a:rPr lang="en-US" sz="2400" b="1" dirty="0" smtClean="0"/>
              <a:t>  Job</a:t>
            </a:r>
            <a:r>
              <a:rPr lang="en-US" sz="2400" b="1" dirty="0"/>
              <a:t>. 1 (Blocked)  </a:t>
            </a:r>
            <a:r>
              <a:rPr lang="en-US" sz="2400" b="1" dirty="0" smtClean="0"/>
              <a:t> Printing </a:t>
            </a:r>
            <a:r>
              <a:rPr lang="en-US" sz="2400" b="1" dirty="0"/>
              <a:t>the document</a:t>
            </a:r>
            <a:endParaRPr lang="en-US" sz="2400" b="1" dirty="0" smtClean="0"/>
          </a:p>
          <a:p>
            <a:endParaRPr lang="en-US" sz="2400" b="1" dirty="0"/>
          </a:p>
          <a:p>
            <a:r>
              <a:rPr lang="en-US" sz="2400" b="1" dirty="0" smtClean="0"/>
              <a:t>  Job</a:t>
            </a:r>
            <a:r>
              <a:rPr lang="en-US" sz="2400" b="1" dirty="0"/>
              <a:t>. 2 (Running) </a:t>
            </a:r>
            <a:endParaRPr lang="en-US" sz="2400" b="1" dirty="0" smtClean="0"/>
          </a:p>
          <a:p>
            <a:endParaRPr lang="en-US" sz="2400" b="1" dirty="0"/>
          </a:p>
          <a:p>
            <a:r>
              <a:rPr lang="en-US" sz="2400" b="1" dirty="0" smtClean="0"/>
              <a:t>    Job</a:t>
            </a:r>
            <a:r>
              <a:rPr lang="en-US" sz="2400" b="1" dirty="0"/>
              <a:t>. </a:t>
            </a:r>
            <a:r>
              <a:rPr lang="en-US" sz="2400" b="1" dirty="0" smtClean="0"/>
              <a:t>3</a:t>
            </a:r>
          </a:p>
          <a:p>
            <a:r>
              <a:rPr lang="en-US" sz="2400" b="1" dirty="0" smtClean="0"/>
              <a:t>		        </a:t>
            </a:r>
            <a:r>
              <a:rPr lang="en-US" sz="2800" b="1" dirty="0" smtClean="0"/>
              <a:t>}</a:t>
            </a:r>
            <a:r>
              <a:rPr lang="en-US" sz="2400" b="1" dirty="0" smtClean="0"/>
              <a:t> </a:t>
            </a:r>
            <a:r>
              <a:rPr lang="en-US" sz="2400" b="1" dirty="0"/>
              <a:t>Waiting</a:t>
            </a:r>
          </a:p>
          <a:p>
            <a:r>
              <a:rPr lang="en-US" sz="2400" b="1" dirty="0" smtClean="0"/>
              <a:t>      Job</a:t>
            </a:r>
            <a:r>
              <a:rPr lang="en-US" sz="2400" b="1" dirty="0"/>
              <a:t>. 4</a:t>
            </a:r>
          </a:p>
          <a:p>
            <a:r>
              <a:rPr lang="en-US" sz="2400" b="1" dirty="0"/>
              <a:t> </a:t>
            </a:r>
          </a:p>
          <a:p>
            <a:endParaRPr lang="en-US" sz="2400" b="1" dirty="0" smtClean="0"/>
          </a:p>
          <a:p>
            <a:r>
              <a:rPr lang="en-US" sz="2400" b="1" dirty="0" smtClean="0"/>
              <a:t>        CPU</a:t>
            </a:r>
            <a:endParaRPr lang="en-US" sz="2400" b="1" dirty="0"/>
          </a:p>
        </p:txBody>
      </p:sp>
    </p:spTree>
    <p:extLst>
      <p:ext uri="{BB962C8B-B14F-4D97-AF65-F5344CB8AC3E}">
        <p14:creationId xmlns:p14="http://schemas.microsoft.com/office/powerpoint/2010/main" val="3149936017"/>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CPU</a:t>
            </a:r>
            <a:endParaRPr lang="en-US" dirty="0"/>
          </a:p>
        </p:txBody>
      </p:sp>
      <p:pic>
        <p:nvPicPr>
          <p:cNvPr id="204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0666" y="1752600"/>
            <a:ext cx="6137934" cy="3730625"/>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sz="quarter" idx="1"/>
          </p:nvPr>
        </p:nvSpPr>
        <p:spPr>
          <a:ln>
            <a:solidFill>
              <a:schemeClr val="tx1"/>
            </a:solidFill>
          </a:ln>
        </p:spPr>
        <p:txBody>
          <a:bodyPr/>
          <a:lstStyle/>
          <a:p>
            <a:endParaRPr lang="en-US" dirty="0"/>
          </a:p>
        </p:txBody>
      </p:sp>
    </p:spTree>
    <p:extLst>
      <p:ext uri="{BB962C8B-B14F-4D97-AF65-F5344CB8AC3E}">
        <p14:creationId xmlns:p14="http://schemas.microsoft.com/office/powerpoint/2010/main" val="29269426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81000"/>
            <a:ext cx="8763000" cy="5638800"/>
          </a:xfrm>
        </p:spPr>
        <p:txBody>
          <a:bodyPr>
            <a:normAutofit/>
          </a:bodyPr>
          <a:lstStyle/>
          <a:p>
            <a:r>
              <a:rPr lang="en-US" b="1" dirty="0" smtClean="0"/>
              <a:t>Real-time </a:t>
            </a:r>
            <a:r>
              <a:rPr lang="en-US" b="1" dirty="0"/>
              <a:t>Operating System. </a:t>
            </a:r>
            <a:r>
              <a:rPr lang="en-US" dirty="0" smtClean="0"/>
              <a:t>respond </a:t>
            </a:r>
            <a:r>
              <a:rPr lang="en-US" dirty="0"/>
              <a:t>to an event in very quick-time, </a:t>
            </a:r>
            <a:r>
              <a:rPr lang="en-US" dirty="0" smtClean="0"/>
              <a:t>normally in  </a:t>
            </a:r>
            <a:r>
              <a:rPr lang="en-US" dirty="0"/>
              <a:t>less than one </a:t>
            </a:r>
            <a:r>
              <a:rPr lang="en-US" dirty="0" smtClean="0"/>
              <a:t>second.  </a:t>
            </a:r>
            <a:r>
              <a:rPr lang="en-US" dirty="0"/>
              <a:t>These  operating  systems  are designed for the purpose of controlling and monitoring external activities </a:t>
            </a:r>
            <a:r>
              <a:rPr lang="en-US" dirty="0" smtClean="0"/>
              <a:t>with a  </a:t>
            </a:r>
            <a:r>
              <a:rPr lang="en-US" dirty="0"/>
              <a:t>given  time  constraint.  </a:t>
            </a:r>
            <a:endParaRPr lang="en-US" dirty="0" smtClean="0"/>
          </a:p>
          <a:p>
            <a:pPr marL="0" indent="0">
              <a:buNone/>
            </a:pPr>
            <a:r>
              <a:rPr lang="en-US" dirty="0" smtClean="0"/>
              <a:t>These  </a:t>
            </a:r>
            <a:r>
              <a:rPr lang="en-US" dirty="0"/>
              <a:t>operating  systems  are  used  in  </a:t>
            </a:r>
            <a:r>
              <a:rPr lang="en-US" b="1" dirty="0"/>
              <a:t>air  traffic control </a:t>
            </a:r>
            <a:r>
              <a:rPr lang="en-US" dirty="0"/>
              <a:t>and </a:t>
            </a:r>
            <a:r>
              <a:rPr lang="en-US" b="1" dirty="0"/>
              <a:t>telecommunication</a:t>
            </a:r>
            <a:r>
              <a:rPr lang="en-US" dirty="0"/>
              <a:t>.</a:t>
            </a:r>
          </a:p>
          <a:p>
            <a:r>
              <a:rPr lang="en-US" b="1" dirty="0"/>
              <a:t>8.  Multithreading  Operating  System.  </a:t>
            </a:r>
            <a:r>
              <a:rPr lang="en-US" dirty="0"/>
              <a:t>Different parts of the programs are called  threads.  These  are  the  simplest  units  of  a  process.  The  operating system which has an ability to execute different threads simultaneously is called multithreading operating system. The programmers remain careful in designing such operating systems, so that, one thread doesn’t </a:t>
            </a:r>
            <a:r>
              <a:rPr lang="en-US" dirty="0" smtClean="0"/>
              <a:t>interfere </a:t>
            </a:r>
            <a:r>
              <a:rPr lang="en-US" dirty="0"/>
              <a:t>with the other thread(s).</a:t>
            </a:r>
          </a:p>
          <a:p>
            <a:endParaRPr lang="en-US" dirty="0"/>
          </a:p>
        </p:txBody>
      </p:sp>
    </p:spTree>
    <p:extLst>
      <p:ext uri="{BB962C8B-B14F-4D97-AF65-F5344CB8AC3E}">
        <p14:creationId xmlns:p14="http://schemas.microsoft.com/office/powerpoint/2010/main" val="12026661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772400" cy="685800"/>
          </a:xfrm>
        </p:spPr>
        <p:txBody>
          <a:bodyPr>
            <a:normAutofit fontScale="90000"/>
          </a:bodyPr>
          <a:lstStyle/>
          <a:p>
            <a:r>
              <a:rPr lang="en-US" b="1" i="1" u="sng" dirty="0"/>
              <a:t>Programming Languages</a:t>
            </a:r>
            <a:endParaRPr lang="en-US" b="1" u="sng" dirty="0"/>
          </a:p>
        </p:txBody>
      </p:sp>
      <p:sp>
        <p:nvSpPr>
          <p:cNvPr id="3" name="Content Placeholder 2"/>
          <p:cNvSpPr>
            <a:spLocks noGrp="1"/>
          </p:cNvSpPr>
          <p:nvPr>
            <p:ph sz="quarter" idx="1"/>
          </p:nvPr>
        </p:nvSpPr>
        <p:spPr>
          <a:xfrm>
            <a:off x="381000" y="990600"/>
            <a:ext cx="8686800" cy="5638800"/>
          </a:xfrm>
        </p:spPr>
        <p:txBody>
          <a:bodyPr>
            <a:noAutofit/>
          </a:bodyPr>
          <a:lstStyle/>
          <a:p>
            <a:r>
              <a:rPr lang="en-US" sz="2400" b="1" dirty="0"/>
              <a:t>1.  Machine  language.  </a:t>
            </a:r>
            <a:endParaRPr lang="en-US" sz="2400" b="1" dirty="0" smtClean="0"/>
          </a:p>
          <a:p>
            <a:pPr marL="0" indent="0">
              <a:buNone/>
            </a:pPr>
            <a:r>
              <a:rPr lang="en-US" sz="2400" dirty="0" smtClean="0"/>
              <a:t>The  </a:t>
            </a:r>
            <a:r>
              <a:rPr lang="en-US" sz="2400" dirty="0"/>
              <a:t>computer  can  understand  only  one  language without the help of any translator, which is machine language. In this language, the programs are written in the strings of 1’s and 0’s, </a:t>
            </a:r>
            <a:r>
              <a:rPr lang="en-US" sz="2400" i="1" dirty="0"/>
              <a:t>i.e., </a:t>
            </a:r>
            <a:r>
              <a:rPr lang="en-US" sz="2400" dirty="0"/>
              <a:t>in binary form. </a:t>
            </a:r>
            <a:endParaRPr lang="en-US" sz="2400" dirty="0" smtClean="0"/>
          </a:p>
          <a:p>
            <a:pPr marL="0" indent="0">
              <a:buNone/>
            </a:pPr>
            <a:r>
              <a:rPr lang="en-US" sz="2400" dirty="0" smtClean="0"/>
              <a:t>It suffers from the following disadvantages.</a:t>
            </a:r>
          </a:p>
          <a:p>
            <a:pPr marL="0" indent="0">
              <a:buNone/>
            </a:pPr>
            <a:r>
              <a:rPr lang="en-US" sz="2400" dirty="0" smtClean="0"/>
              <a:t> Þ   dependent </a:t>
            </a:r>
            <a:r>
              <a:rPr lang="en-US" sz="2400" dirty="0"/>
              <a:t>on the circuitry of the machine and therefore machine language differs from one computer to other.</a:t>
            </a:r>
          </a:p>
          <a:p>
            <a:pPr marL="0" indent="0">
              <a:buNone/>
            </a:pPr>
            <a:r>
              <a:rPr lang="en-US" sz="2400" dirty="0"/>
              <a:t> </a:t>
            </a:r>
            <a:r>
              <a:rPr lang="en-US" sz="2400" dirty="0" smtClean="0"/>
              <a:t>Þ   </a:t>
            </a:r>
            <a:r>
              <a:rPr lang="en-US" sz="2400" dirty="0"/>
              <a:t>The programming in this language is very difficult. </a:t>
            </a:r>
          </a:p>
          <a:p>
            <a:pPr marL="0" indent="0">
              <a:buNone/>
            </a:pPr>
            <a:r>
              <a:rPr lang="en-US" sz="2400" dirty="0"/>
              <a:t> </a:t>
            </a:r>
            <a:r>
              <a:rPr lang="en-US" sz="2400" dirty="0" smtClean="0"/>
              <a:t>Þ   leads </a:t>
            </a:r>
            <a:r>
              <a:rPr lang="en-US" sz="2400" dirty="0"/>
              <a:t>to programming errors as the programmer </a:t>
            </a:r>
            <a:r>
              <a:rPr lang="en-US" sz="2400" dirty="0" smtClean="0"/>
              <a:t>has to </a:t>
            </a:r>
            <a:r>
              <a:rPr lang="en-US" sz="2400" dirty="0"/>
              <a:t>remember the </a:t>
            </a:r>
            <a:r>
              <a:rPr lang="en-US" sz="2400" dirty="0" err="1"/>
              <a:t>opcodes</a:t>
            </a:r>
            <a:r>
              <a:rPr lang="en-US" sz="2400" dirty="0"/>
              <a:t> and he has to keep track of storage locations and data instructions.</a:t>
            </a:r>
          </a:p>
          <a:p>
            <a:pPr marL="0" indent="0">
              <a:buNone/>
            </a:pPr>
            <a:r>
              <a:rPr lang="en-US" sz="2400" dirty="0" smtClean="0"/>
              <a:t>Þ   </a:t>
            </a:r>
            <a:r>
              <a:rPr lang="en-US" sz="2400" dirty="0"/>
              <a:t>If any syntax error has occurred in programming, it is very difficult to rectify</a:t>
            </a:r>
            <a:r>
              <a:rPr lang="en-US" sz="2400" dirty="0" smtClean="0"/>
              <a:t>.</a:t>
            </a:r>
            <a:r>
              <a:rPr lang="en-US" sz="2400" dirty="0"/>
              <a:t> </a:t>
            </a:r>
            <a:r>
              <a:rPr lang="en-US" sz="2400" dirty="0" smtClean="0"/>
              <a:t>In  </a:t>
            </a:r>
            <a:r>
              <a:rPr lang="en-US" sz="2400" dirty="0"/>
              <a:t>many  cases  writing  the  program  afresh  is  preferred  than  rectifying  or modifying it.</a:t>
            </a:r>
          </a:p>
        </p:txBody>
      </p:sp>
    </p:spTree>
    <p:extLst>
      <p:ext uri="{BB962C8B-B14F-4D97-AF65-F5344CB8AC3E}">
        <p14:creationId xmlns:p14="http://schemas.microsoft.com/office/powerpoint/2010/main" val="1171035630"/>
      </p:ext>
    </p:extLst>
  </p:cSld>
  <p:clrMapOvr>
    <a:masterClrMapping/>
  </p:clrMapOvr>
  <p:transition spd="slow">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228600"/>
            <a:ext cx="8610600" cy="6324600"/>
          </a:xfrm>
        </p:spPr>
        <p:txBody>
          <a:bodyPr>
            <a:noAutofit/>
          </a:bodyPr>
          <a:lstStyle/>
          <a:p>
            <a:r>
              <a:rPr lang="en-US" sz="2400" b="1" dirty="0" smtClean="0"/>
              <a:t>Assembly  Language.  </a:t>
            </a:r>
            <a:r>
              <a:rPr lang="en-US" sz="2400" dirty="0" smtClean="0"/>
              <a:t>Assembly  language  programming  (also  known  as  low level programming) was introduced in 1952. It made use of symbolic representation of  machine  codes.  This  representation  was  usually  defined  by  the  hardware manufacturers. It helped overcoming the limitations of machine languages as it used alphanumeric  mnemonic  codes  instead  of  numeric  codes  in  the  instruction  set, represented the storage locations in form of alphanumeric addresses and provided additional  instructions  in  the  instruction  set  for  instructing  the  system  how  the program is to be assembled in the computer’s memory.</a:t>
            </a:r>
          </a:p>
          <a:p>
            <a:r>
              <a:rPr lang="en-US" sz="2400" dirty="0" smtClean="0"/>
              <a:t>The  assembly  language,  as  compared  to  machine  language  was  easier  to Program, to locate and correct errors and to modify a program.</a:t>
            </a:r>
          </a:p>
          <a:p>
            <a:r>
              <a:rPr lang="en-US" sz="2400" dirty="0" smtClean="0"/>
              <a:t>Still it suffered from the following limitations :</a:t>
            </a:r>
          </a:p>
          <a:p>
            <a:pPr lvl="1"/>
            <a:r>
              <a:rPr lang="en-US" dirty="0" smtClean="0"/>
              <a:t>Þ   Assembly language was also machine dependent </a:t>
            </a:r>
          </a:p>
          <a:p>
            <a:pPr lvl="1"/>
            <a:r>
              <a:rPr lang="en-US" dirty="0" smtClean="0"/>
              <a:t>Þ   It still required complete knowledge of the hardware, and</a:t>
            </a:r>
          </a:p>
          <a:p>
            <a:pPr lvl="1"/>
            <a:r>
              <a:rPr lang="en-US" dirty="0" smtClean="0"/>
              <a:t>Þ   It used codes of machine language</a:t>
            </a:r>
            <a:endParaRPr lang="en-US" dirty="0"/>
          </a:p>
        </p:txBody>
      </p:sp>
    </p:spTree>
    <p:extLst>
      <p:ext uri="{BB962C8B-B14F-4D97-AF65-F5344CB8AC3E}">
        <p14:creationId xmlns:p14="http://schemas.microsoft.com/office/powerpoint/2010/main" val="39813255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52400"/>
            <a:ext cx="8229600" cy="5867400"/>
          </a:xfrm>
        </p:spPr>
        <p:txBody>
          <a:bodyPr>
            <a:normAutofit/>
          </a:bodyPr>
          <a:lstStyle/>
          <a:p>
            <a:r>
              <a:rPr lang="en-US" b="1" dirty="0"/>
              <a:t>High Level </a:t>
            </a:r>
            <a:r>
              <a:rPr lang="en-US" b="1" dirty="0" smtClean="0"/>
              <a:t>Languages</a:t>
            </a:r>
            <a:r>
              <a:rPr lang="en-US" dirty="0"/>
              <a:t> </a:t>
            </a:r>
          </a:p>
          <a:p>
            <a:r>
              <a:rPr lang="en-US" sz="2800" dirty="0" smtClean="0"/>
              <a:t>Þ   </a:t>
            </a:r>
            <a:r>
              <a:rPr lang="en-US" sz="2800" dirty="0"/>
              <a:t>They are machine independent. The programs written in high level languages can be executed on any computer</a:t>
            </a:r>
            <a:r>
              <a:rPr lang="en-US" sz="2800" dirty="0" smtClean="0"/>
              <a:t>.</a:t>
            </a:r>
            <a:endParaRPr lang="en-US" sz="2800" dirty="0"/>
          </a:p>
          <a:p>
            <a:r>
              <a:rPr lang="en-US" sz="2800" dirty="0"/>
              <a:t>Þ   The programmers need not require the knowledge of internal structure of the computer systems</a:t>
            </a:r>
            <a:r>
              <a:rPr lang="en-US" sz="2800" dirty="0" smtClean="0"/>
              <a:t>.</a:t>
            </a:r>
            <a:r>
              <a:rPr lang="en-US" sz="2800" dirty="0"/>
              <a:t> </a:t>
            </a:r>
          </a:p>
          <a:p>
            <a:r>
              <a:rPr lang="en-US" sz="2800" dirty="0"/>
              <a:t>Þ   Instead of machine level coding, high level coding was used</a:t>
            </a:r>
            <a:r>
              <a:rPr lang="en-US" sz="2800" dirty="0" smtClean="0"/>
              <a:t>.</a:t>
            </a:r>
            <a:endParaRPr lang="en-US" sz="2800" dirty="0"/>
          </a:p>
          <a:p>
            <a:r>
              <a:rPr lang="en-US" sz="2800" dirty="0"/>
              <a:t>Þ   The  high  level  language  syntax  uses  simple  English  words  and  common mathematical symbols.</a:t>
            </a:r>
          </a:p>
          <a:p>
            <a:endParaRPr lang="en-US" sz="2800" dirty="0"/>
          </a:p>
        </p:txBody>
      </p:sp>
    </p:spTree>
    <p:extLst>
      <p:ext uri="{BB962C8B-B14F-4D97-AF65-F5344CB8AC3E}">
        <p14:creationId xmlns:p14="http://schemas.microsoft.com/office/powerpoint/2010/main" val="10850095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Translators</a:t>
            </a:r>
            <a:endParaRPr lang="en-US" dirty="0"/>
          </a:p>
        </p:txBody>
      </p:sp>
      <p:sp>
        <p:nvSpPr>
          <p:cNvPr id="3" name="Content Placeholder 2"/>
          <p:cNvSpPr>
            <a:spLocks noGrp="1"/>
          </p:cNvSpPr>
          <p:nvPr>
            <p:ph sz="quarter" idx="1"/>
          </p:nvPr>
        </p:nvSpPr>
        <p:spPr/>
        <p:txBody>
          <a:bodyPr/>
          <a:lstStyle/>
          <a:p>
            <a:pPr marL="0" indent="0">
              <a:buNone/>
            </a:pPr>
            <a:r>
              <a:rPr lang="en-US" dirty="0"/>
              <a:t>1</a:t>
            </a:r>
            <a:r>
              <a:rPr lang="en-US" b="1" dirty="0"/>
              <a:t>.  Interpreters,</a:t>
            </a:r>
          </a:p>
          <a:p>
            <a:pPr marL="0" indent="0">
              <a:buNone/>
            </a:pPr>
            <a:r>
              <a:rPr lang="en-US" dirty="0"/>
              <a:t> translates  the programs  written  in  high  level  languages  into  machine  </a:t>
            </a:r>
            <a:r>
              <a:rPr lang="en-US" dirty="0" smtClean="0"/>
              <a:t>language statement by statement</a:t>
            </a:r>
            <a:endParaRPr lang="en-US" dirty="0"/>
          </a:p>
          <a:p>
            <a:pPr marL="514350" indent="-514350">
              <a:buAutoNum type="arabicPeriod" startAt="2"/>
            </a:pPr>
            <a:r>
              <a:rPr lang="en-US" b="1" dirty="0" smtClean="0"/>
              <a:t>Compilers</a:t>
            </a:r>
            <a:r>
              <a:rPr lang="en-US" dirty="0"/>
              <a:t> </a:t>
            </a:r>
            <a:endParaRPr lang="en-US" dirty="0" smtClean="0"/>
          </a:p>
          <a:p>
            <a:pPr marL="0" indent="0">
              <a:buNone/>
            </a:pPr>
            <a:r>
              <a:rPr lang="en-US" dirty="0" smtClean="0"/>
              <a:t>Translates </a:t>
            </a:r>
            <a:r>
              <a:rPr lang="en-US" dirty="0"/>
              <a:t>the entire high level language program into a set of </a:t>
            </a:r>
            <a:r>
              <a:rPr lang="en-US" dirty="0" smtClean="0"/>
              <a:t>instructions in  </a:t>
            </a:r>
            <a:r>
              <a:rPr lang="en-US" dirty="0"/>
              <a:t>machine  language  before  executing  the  same</a:t>
            </a:r>
          </a:p>
          <a:p>
            <a:pPr marL="514350" indent="-514350">
              <a:buAutoNum type="arabicPeriod" startAt="3"/>
            </a:pPr>
            <a:r>
              <a:rPr lang="en-US" b="1" dirty="0" smtClean="0"/>
              <a:t>Assemblers.</a:t>
            </a:r>
          </a:p>
          <a:p>
            <a:pPr marL="0" indent="0">
              <a:buNone/>
            </a:pPr>
            <a:r>
              <a:rPr lang="en-US" dirty="0" smtClean="0"/>
              <a:t>converts  </a:t>
            </a:r>
            <a:r>
              <a:rPr lang="en-US" dirty="0"/>
              <a:t>the  programs  written  </a:t>
            </a:r>
            <a:r>
              <a:rPr lang="en-US" dirty="0" smtClean="0"/>
              <a:t>in assembly  </a:t>
            </a:r>
            <a:r>
              <a:rPr lang="en-US" dirty="0"/>
              <a:t>language  into  its  equivalent  machine  language</a:t>
            </a:r>
            <a:endParaRPr lang="en-US" b="1" dirty="0"/>
          </a:p>
          <a:p>
            <a:pPr marL="0" indent="0">
              <a:buNone/>
            </a:pPr>
            <a:endParaRPr lang="en-US" dirty="0"/>
          </a:p>
        </p:txBody>
      </p:sp>
    </p:spTree>
    <p:extLst>
      <p:ext uri="{BB962C8B-B14F-4D97-AF65-F5344CB8AC3E}">
        <p14:creationId xmlns:p14="http://schemas.microsoft.com/office/powerpoint/2010/main" val="32146019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229600" cy="715962"/>
          </a:xfrm>
        </p:spPr>
        <p:txBody>
          <a:bodyPr>
            <a:normAutofit/>
          </a:bodyPr>
          <a:lstStyle/>
          <a:p>
            <a:r>
              <a:rPr lang="en-US" sz="3200" b="1" dirty="0" smtClean="0"/>
              <a:t>Difference </a:t>
            </a:r>
            <a:r>
              <a:rPr lang="en-US" sz="3200" b="1" dirty="0"/>
              <a:t>between Compiler and Interpreter</a:t>
            </a:r>
            <a:endParaRPr lang="en-US" sz="3200"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109380858"/>
              </p:ext>
            </p:extLst>
          </p:nvPr>
        </p:nvGraphicFramePr>
        <p:xfrm>
          <a:off x="381000" y="1066800"/>
          <a:ext cx="8534402" cy="5632312"/>
        </p:xfrm>
        <a:graphic>
          <a:graphicData uri="http://schemas.openxmlformats.org/drawingml/2006/table">
            <a:tbl>
              <a:tblPr firstRow="1" bandRow="1">
                <a:tableStyleId>{5C22544A-7EE6-4342-B048-85BDC9FD1C3A}</a:tableStyleId>
              </a:tblPr>
              <a:tblGrid>
                <a:gridCol w="753036"/>
                <a:gridCol w="3597836"/>
                <a:gridCol w="4183530"/>
              </a:tblGrid>
              <a:tr h="713440">
                <a:tc>
                  <a:txBody>
                    <a:bodyPr/>
                    <a:lstStyle/>
                    <a:p>
                      <a:pPr marL="50800" marR="31115" indent="50800">
                        <a:lnSpc>
                          <a:spcPct val="115000"/>
                        </a:lnSpc>
                        <a:spcBef>
                          <a:spcPts val="145"/>
                        </a:spcBef>
                        <a:spcAft>
                          <a:spcPts val="0"/>
                        </a:spcAft>
                      </a:pPr>
                      <a:r>
                        <a:rPr lang="en-US" sz="1600" b="1" i="1" dirty="0">
                          <a:effectLst/>
                          <a:latin typeface="Verdana"/>
                          <a:ea typeface="Times New Roman"/>
                          <a:cs typeface="Verdana"/>
                        </a:rPr>
                        <a:t>S. No.</a:t>
                      </a:r>
                      <a:endParaRPr lang="en-US" sz="1600" dirty="0">
                        <a:effectLst/>
                        <a:latin typeface="Calibri"/>
                        <a:ea typeface="Times New Roman"/>
                        <a:cs typeface="Times New Roman"/>
                      </a:endParaRPr>
                    </a:p>
                  </a:txBody>
                  <a:tcPr marL="0" marR="0" marT="0" marB="0"/>
                </a:tc>
                <a:tc>
                  <a:txBody>
                    <a:bodyPr/>
                    <a:lstStyle/>
                    <a:p>
                      <a:pPr marL="966470" marR="930275" algn="ctr">
                        <a:lnSpc>
                          <a:spcPct val="115000"/>
                        </a:lnSpc>
                        <a:spcBef>
                          <a:spcPts val="145"/>
                        </a:spcBef>
                        <a:spcAft>
                          <a:spcPts val="0"/>
                        </a:spcAft>
                      </a:pPr>
                      <a:r>
                        <a:rPr lang="en-US" sz="1600" b="1" i="1" dirty="0">
                          <a:effectLst/>
                          <a:latin typeface="Verdana"/>
                          <a:ea typeface="Times New Roman"/>
                          <a:cs typeface="Verdana"/>
                        </a:rPr>
                        <a:t>Compiler</a:t>
                      </a:r>
                      <a:endParaRPr lang="en-US" sz="1600" dirty="0">
                        <a:effectLst/>
                        <a:latin typeface="Calibri"/>
                        <a:ea typeface="Times New Roman"/>
                        <a:cs typeface="Times New Roman"/>
                      </a:endParaRPr>
                    </a:p>
                  </a:txBody>
                  <a:tcPr marL="0" marR="0" marT="0" marB="0"/>
                </a:tc>
                <a:tc>
                  <a:txBody>
                    <a:bodyPr/>
                    <a:lstStyle/>
                    <a:p>
                      <a:pPr marL="850265" marR="833755" algn="ctr">
                        <a:lnSpc>
                          <a:spcPct val="115000"/>
                        </a:lnSpc>
                        <a:spcBef>
                          <a:spcPts val="145"/>
                        </a:spcBef>
                        <a:spcAft>
                          <a:spcPts val="0"/>
                        </a:spcAft>
                      </a:pPr>
                      <a:r>
                        <a:rPr lang="en-US" sz="1600" b="1" i="1">
                          <a:effectLst/>
                          <a:latin typeface="Verdana"/>
                          <a:ea typeface="Times New Roman"/>
                          <a:cs typeface="Verdana"/>
                        </a:rPr>
                        <a:t>Interpreter</a:t>
                      </a:r>
                      <a:endParaRPr lang="en-US" sz="1600">
                        <a:effectLst/>
                        <a:latin typeface="Calibri"/>
                        <a:ea typeface="Times New Roman"/>
                        <a:cs typeface="Times New Roman"/>
                      </a:endParaRPr>
                    </a:p>
                  </a:txBody>
                  <a:tcPr marL="0" marR="0" marT="0" marB="0"/>
                </a:tc>
              </a:tr>
              <a:tr h="1011521">
                <a:tc>
                  <a:txBody>
                    <a:bodyPr/>
                    <a:lstStyle/>
                    <a:p>
                      <a:pPr marL="50800" marR="0">
                        <a:lnSpc>
                          <a:spcPct val="115000"/>
                        </a:lnSpc>
                        <a:spcBef>
                          <a:spcPts val="460"/>
                        </a:spcBef>
                        <a:spcAft>
                          <a:spcPts val="0"/>
                        </a:spcAft>
                      </a:pPr>
                      <a:r>
                        <a:rPr lang="en-US" sz="1600">
                          <a:effectLst/>
                          <a:latin typeface="Verdana"/>
                          <a:ea typeface="Times New Roman"/>
                          <a:cs typeface="Verdana"/>
                        </a:rPr>
                        <a:t>1.</a:t>
                      </a:r>
                      <a:endParaRPr lang="en-US" sz="1600">
                        <a:effectLst/>
                        <a:latin typeface="Calibri"/>
                        <a:ea typeface="Times New Roman"/>
                        <a:cs typeface="Times New Roman"/>
                      </a:endParaRPr>
                    </a:p>
                  </a:txBody>
                  <a:tcPr marL="0" marR="0" marT="0" marB="0"/>
                </a:tc>
                <a:tc>
                  <a:txBody>
                    <a:bodyPr/>
                    <a:lstStyle/>
                    <a:p>
                      <a:pPr marL="60325" marR="22225" algn="just">
                        <a:lnSpc>
                          <a:spcPct val="115000"/>
                        </a:lnSpc>
                        <a:spcBef>
                          <a:spcPts val="460"/>
                        </a:spcBef>
                        <a:spcAft>
                          <a:spcPts val="0"/>
                        </a:spcAft>
                        <a:tabLst>
                          <a:tab pos="800100" algn="l"/>
                          <a:tab pos="1447800" algn="l"/>
                          <a:tab pos="1714500" algn="l"/>
                          <a:tab pos="2108200" algn="l"/>
                          <a:tab pos="2184400" algn="l"/>
                        </a:tabLst>
                      </a:pPr>
                      <a:r>
                        <a:rPr lang="en-US" sz="1600" spc="75" dirty="0">
                          <a:effectLst/>
                          <a:latin typeface="Verdana"/>
                          <a:ea typeface="Times New Roman"/>
                          <a:cs typeface="Verdana"/>
                        </a:rPr>
                        <a:t>Compile</a:t>
                      </a:r>
                      <a:r>
                        <a:rPr lang="en-US" sz="1600" dirty="0">
                          <a:effectLst/>
                          <a:latin typeface="Verdana"/>
                          <a:ea typeface="Times New Roman"/>
                          <a:cs typeface="Verdana"/>
                        </a:rPr>
                        <a:t>r	 </a:t>
                      </a:r>
                      <a:r>
                        <a:rPr lang="en-US" sz="1600" spc="75" dirty="0">
                          <a:effectLst/>
                          <a:latin typeface="Verdana"/>
                          <a:ea typeface="Times New Roman"/>
                          <a:cs typeface="Verdana"/>
                        </a:rPr>
                        <a:t>translate</a:t>
                      </a:r>
                      <a:r>
                        <a:rPr lang="en-US" sz="1600" dirty="0">
                          <a:effectLst/>
                          <a:latin typeface="Verdana"/>
                          <a:ea typeface="Times New Roman"/>
                          <a:cs typeface="Verdana"/>
                        </a:rPr>
                        <a:t>s	</a:t>
                      </a:r>
                      <a:r>
                        <a:rPr lang="en-US" sz="1600" spc="75" dirty="0" smtClean="0">
                          <a:effectLst/>
                          <a:latin typeface="Verdana"/>
                          <a:ea typeface="Times New Roman"/>
                          <a:cs typeface="Verdana"/>
                        </a:rPr>
                        <a:t>th</a:t>
                      </a:r>
                      <a:r>
                        <a:rPr lang="en-US" sz="1600" dirty="0" smtClean="0">
                          <a:effectLst/>
                          <a:latin typeface="Verdana"/>
                          <a:ea typeface="Times New Roman"/>
                          <a:cs typeface="Verdana"/>
                        </a:rPr>
                        <a:t>e</a:t>
                      </a:r>
                    </a:p>
                    <a:p>
                      <a:pPr marL="60325" marR="22225" algn="just">
                        <a:lnSpc>
                          <a:spcPct val="115000"/>
                        </a:lnSpc>
                        <a:spcBef>
                          <a:spcPts val="460"/>
                        </a:spcBef>
                        <a:spcAft>
                          <a:spcPts val="0"/>
                        </a:spcAft>
                        <a:tabLst>
                          <a:tab pos="800100" algn="l"/>
                          <a:tab pos="1447800" algn="l"/>
                          <a:tab pos="1714500" algn="l"/>
                          <a:tab pos="2108200" algn="l"/>
                          <a:tab pos="2184400" algn="l"/>
                        </a:tabLst>
                      </a:pPr>
                      <a:r>
                        <a:rPr lang="en-US" sz="1600" spc="75" dirty="0" smtClean="0">
                          <a:effectLst/>
                          <a:latin typeface="Verdana"/>
                          <a:ea typeface="Times New Roman"/>
                          <a:cs typeface="Verdana"/>
                        </a:rPr>
                        <a:t>whole </a:t>
                      </a:r>
                      <a:r>
                        <a:rPr lang="en-US" sz="1600" spc="70" dirty="0">
                          <a:effectLst/>
                          <a:latin typeface="Verdana"/>
                          <a:ea typeface="Times New Roman"/>
                          <a:cs typeface="Verdana"/>
                        </a:rPr>
                        <a:t>progra</a:t>
                      </a:r>
                      <a:r>
                        <a:rPr lang="en-US" sz="1600" dirty="0">
                          <a:effectLst/>
                          <a:latin typeface="Verdana"/>
                          <a:ea typeface="Times New Roman"/>
                          <a:cs typeface="Verdana"/>
                        </a:rPr>
                        <a:t>m	</a:t>
                      </a:r>
                      <a:r>
                        <a:rPr lang="en-US" sz="1600" spc="70" dirty="0">
                          <a:effectLst/>
                          <a:latin typeface="Verdana"/>
                          <a:ea typeface="Times New Roman"/>
                          <a:cs typeface="Verdana"/>
                        </a:rPr>
                        <a:t>writte</a:t>
                      </a:r>
                      <a:r>
                        <a:rPr lang="en-US" sz="1600" dirty="0">
                          <a:effectLst/>
                          <a:latin typeface="Verdana"/>
                          <a:ea typeface="Times New Roman"/>
                          <a:cs typeface="Verdana"/>
                        </a:rPr>
                        <a:t>n	</a:t>
                      </a:r>
                      <a:r>
                        <a:rPr lang="en-US" sz="1600" spc="70" dirty="0" smtClean="0">
                          <a:effectLst/>
                          <a:latin typeface="Verdana"/>
                          <a:ea typeface="Times New Roman"/>
                          <a:cs typeface="Verdana"/>
                        </a:rPr>
                        <a:t>i</a:t>
                      </a:r>
                      <a:r>
                        <a:rPr lang="en-US" sz="1600" dirty="0" smtClean="0">
                          <a:effectLst/>
                          <a:latin typeface="Verdana"/>
                          <a:ea typeface="Times New Roman"/>
                          <a:cs typeface="Verdana"/>
                        </a:rPr>
                        <a:t>n </a:t>
                      </a:r>
                      <a:r>
                        <a:rPr lang="en-US" sz="1600" spc="70" dirty="0" smtClean="0">
                          <a:effectLst/>
                          <a:latin typeface="Verdana"/>
                          <a:ea typeface="Times New Roman"/>
                          <a:cs typeface="Verdana"/>
                        </a:rPr>
                        <a:t>hig</a:t>
                      </a:r>
                      <a:r>
                        <a:rPr lang="en-US" sz="1600" dirty="0" smtClean="0">
                          <a:effectLst/>
                          <a:latin typeface="Verdana"/>
                          <a:ea typeface="Times New Roman"/>
                          <a:cs typeface="Verdana"/>
                        </a:rPr>
                        <a:t>h </a:t>
                      </a:r>
                      <a:r>
                        <a:rPr lang="en-US" sz="1600" spc="70" dirty="0" smtClean="0">
                          <a:effectLst/>
                          <a:latin typeface="Verdana"/>
                          <a:ea typeface="Times New Roman"/>
                          <a:cs typeface="Verdana"/>
                        </a:rPr>
                        <a:t>level </a:t>
                      </a:r>
                      <a:r>
                        <a:rPr lang="en-US" sz="1600" spc="10" dirty="0">
                          <a:effectLst/>
                          <a:latin typeface="Verdana"/>
                          <a:ea typeface="Times New Roman"/>
                          <a:cs typeface="Verdana"/>
                        </a:rPr>
                        <a:t>languag</a:t>
                      </a:r>
                      <a:r>
                        <a:rPr lang="en-US" sz="1600" dirty="0">
                          <a:effectLst/>
                          <a:latin typeface="Verdana"/>
                          <a:ea typeface="Times New Roman"/>
                          <a:cs typeface="Verdana"/>
                        </a:rPr>
                        <a:t>e</a:t>
                      </a:r>
                      <a:r>
                        <a:rPr lang="en-US" sz="1600" spc="130" dirty="0">
                          <a:effectLst/>
                          <a:latin typeface="Verdana"/>
                          <a:ea typeface="Times New Roman"/>
                          <a:cs typeface="Verdana"/>
                        </a:rPr>
                        <a:t> </a:t>
                      </a:r>
                      <a:r>
                        <a:rPr lang="en-US" sz="1600" spc="10" dirty="0">
                          <a:effectLst/>
                          <a:latin typeface="Verdana"/>
                          <a:ea typeface="Times New Roman"/>
                          <a:cs typeface="Verdana"/>
                        </a:rPr>
                        <a:t>int</a:t>
                      </a:r>
                      <a:r>
                        <a:rPr lang="en-US" sz="1600" dirty="0">
                          <a:effectLst/>
                          <a:latin typeface="Verdana"/>
                          <a:ea typeface="Times New Roman"/>
                          <a:cs typeface="Verdana"/>
                        </a:rPr>
                        <a:t>o</a:t>
                      </a:r>
                      <a:r>
                        <a:rPr lang="en-US" sz="1600" spc="130" dirty="0">
                          <a:effectLst/>
                          <a:latin typeface="Verdana"/>
                          <a:ea typeface="Times New Roman"/>
                          <a:cs typeface="Verdana"/>
                        </a:rPr>
                        <a:t> </a:t>
                      </a:r>
                      <a:r>
                        <a:rPr lang="en-US" sz="1600" spc="10" dirty="0">
                          <a:effectLst/>
                          <a:latin typeface="Verdana"/>
                          <a:ea typeface="Times New Roman"/>
                          <a:cs typeface="Verdana"/>
                        </a:rPr>
                        <a:t>machin</a:t>
                      </a:r>
                      <a:r>
                        <a:rPr lang="en-US" sz="1600" dirty="0">
                          <a:effectLst/>
                          <a:latin typeface="Verdana"/>
                          <a:ea typeface="Times New Roman"/>
                          <a:cs typeface="Verdana"/>
                        </a:rPr>
                        <a:t>e</a:t>
                      </a:r>
                      <a:r>
                        <a:rPr lang="en-US" sz="1600" spc="130" dirty="0">
                          <a:effectLst/>
                          <a:latin typeface="Verdana"/>
                          <a:ea typeface="Times New Roman"/>
                          <a:cs typeface="Verdana"/>
                        </a:rPr>
                        <a:t> </a:t>
                      </a:r>
                      <a:r>
                        <a:rPr lang="en-US" sz="1600" spc="10" dirty="0">
                          <a:effectLst/>
                          <a:latin typeface="Verdana"/>
                          <a:ea typeface="Times New Roman"/>
                          <a:cs typeface="Verdana"/>
                        </a:rPr>
                        <a:t>languag</a:t>
                      </a:r>
                      <a:r>
                        <a:rPr lang="en-US" sz="1600" dirty="0">
                          <a:effectLst/>
                          <a:latin typeface="Verdana"/>
                          <a:ea typeface="Times New Roman"/>
                          <a:cs typeface="Verdana"/>
                        </a:rPr>
                        <a:t>e</a:t>
                      </a:r>
                      <a:r>
                        <a:rPr lang="en-US" sz="1600" spc="130" dirty="0">
                          <a:effectLst/>
                          <a:latin typeface="Verdana"/>
                          <a:ea typeface="Times New Roman"/>
                          <a:cs typeface="Verdana"/>
                        </a:rPr>
                        <a:t> </a:t>
                      </a:r>
                      <a:r>
                        <a:rPr lang="en-US" sz="1600" spc="10" dirty="0">
                          <a:effectLst/>
                          <a:latin typeface="Verdana"/>
                          <a:ea typeface="Times New Roman"/>
                          <a:cs typeface="Verdana"/>
                        </a:rPr>
                        <a:t>and </a:t>
                      </a:r>
                      <a:r>
                        <a:rPr lang="en-US" sz="1600" dirty="0">
                          <a:effectLst/>
                          <a:latin typeface="Verdana"/>
                          <a:ea typeface="Times New Roman"/>
                          <a:cs typeface="Verdana"/>
                        </a:rPr>
                        <a:t>then executes it</a:t>
                      </a:r>
                      <a:r>
                        <a:rPr lang="en-US" sz="1600" dirty="0" smtClean="0">
                          <a:effectLst/>
                          <a:latin typeface="Verdana"/>
                          <a:ea typeface="Times New Roman"/>
                          <a:cs typeface="Verdana"/>
                        </a:rPr>
                        <a:t>.</a:t>
                      </a:r>
                    </a:p>
                    <a:p>
                      <a:pPr marL="60325" marR="22225" algn="just">
                        <a:lnSpc>
                          <a:spcPct val="115000"/>
                        </a:lnSpc>
                        <a:spcBef>
                          <a:spcPts val="460"/>
                        </a:spcBef>
                        <a:spcAft>
                          <a:spcPts val="0"/>
                        </a:spcAft>
                        <a:tabLst>
                          <a:tab pos="800100" algn="l"/>
                          <a:tab pos="1447800" algn="l"/>
                          <a:tab pos="1714500" algn="l"/>
                          <a:tab pos="2108200" algn="l"/>
                          <a:tab pos="2184400" algn="l"/>
                        </a:tabLst>
                      </a:pPr>
                      <a:endParaRPr lang="en-US" sz="1600" dirty="0">
                        <a:effectLst/>
                        <a:latin typeface="Calibri"/>
                        <a:ea typeface="Times New Roman"/>
                        <a:cs typeface="Times New Roman"/>
                      </a:endParaRPr>
                    </a:p>
                  </a:txBody>
                  <a:tcPr marL="0" marR="0" marT="0" marB="0"/>
                </a:tc>
                <a:tc>
                  <a:txBody>
                    <a:bodyPr/>
                    <a:lstStyle/>
                    <a:p>
                      <a:pPr marL="60325" marR="27940" algn="just">
                        <a:lnSpc>
                          <a:spcPct val="115000"/>
                        </a:lnSpc>
                        <a:spcBef>
                          <a:spcPts val="460"/>
                        </a:spcBef>
                        <a:spcAft>
                          <a:spcPts val="0"/>
                        </a:spcAft>
                      </a:pPr>
                      <a:r>
                        <a:rPr lang="en-US" sz="1600" spc="25">
                          <a:effectLst/>
                          <a:latin typeface="Verdana"/>
                          <a:ea typeface="Times New Roman"/>
                          <a:cs typeface="Verdana"/>
                        </a:rPr>
                        <a:t>Interprete</a:t>
                      </a:r>
                      <a:r>
                        <a:rPr lang="en-US" sz="1600">
                          <a:effectLst/>
                          <a:latin typeface="Verdana"/>
                          <a:ea typeface="Times New Roman"/>
                          <a:cs typeface="Verdana"/>
                        </a:rPr>
                        <a:t>r </a:t>
                      </a:r>
                      <a:r>
                        <a:rPr lang="en-US" sz="1600" spc="-45">
                          <a:effectLst/>
                          <a:latin typeface="Verdana"/>
                          <a:ea typeface="Times New Roman"/>
                          <a:cs typeface="Verdana"/>
                        </a:rPr>
                        <a:t> </a:t>
                      </a:r>
                      <a:r>
                        <a:rPr lang="en-US" sz="1600" spc="25">
                          <a:effectLst/>
                          <a:latin typeface="Verdana"/>
                          <a:ea typeface="Times New Roman"/>
                          <a:cs typeface="Verdana"/>
                        </a:rPr>
                        <a:t>translate</a:t>
                      </a:r>
                      <a:r>
                        <a:rPr lang="en-US" sz="1600">
                          <a:effectLst/>
                          <a:latin typeface="Verdana"/>
                          <a:ea typeface="Times New Roman"/>
                          <a:cs typeface="Verdana"/>
                        </a:rPr>
                        <a:t>s </a:t>
                      </a:r>
                      <a:r>
                        <a:rPr lang="en-US" sz="1600" spc="-45">
                          <a:effectLst/>
                          <a:latin typeface="Verdana"/>
                          <a:ea typeface="Times New Roman"/>
                          <a:cs typeface="Verdana"/>
                        </a:rPr>
                        <a:t> </a:t>
                      </a:r>
                      <a:r>
                        <a:rPr lang="en-US" sz="1600" spc="25">
                          <a:effectLst/>
                          <a:latin typeface="Verdana"/>
                          <a:ea typeface="Times New Roman"/>
                          <a:cs typeface="Verdana"/>
                        </a:rPr>
                        <a:t>th</a:t>
                      </a:r>
                      <a:r>
                        <a:rPr lang="en-US" sz="1600">
                          <a:effectLst/>
                          <a:latin typeface="Verdana"/>
                          <a:ea typeface="Times New Roman"/>
                          <a:cs typeface="Verdana"/>
                        </a:rPr>
                        <a:t>e </a:t>
                      </a:r>
                      <a:r>
                        <a:rPr lang="en-US" sz="1600" spc="-45">
                          <a:effectLst/>
                          <a:latin typeface="Verdana"/>
                          <a:ea typeface="Times New Roman"/>
                          <a:cs typeface="Verdana"/>
                        </a:rPr>
                        <a:t> </a:t>
                      </a:r>
                      <a:r>
                        <a:rPr lang="en-US" sz="1600" spc="25">
                          <a:effectLst/>
                          <a:latin typeface="Verdana"/>
                          <a:ea typeface="Times New Roman"/>
                          <a:cs typeface="Verdana"/>
                        </a:rPr>
                        <a:t>program </a:t>
                      </a:r>
                      <a:r>
                        <a:rPr lang="en-US" sz="1600">
                          <a:effectLst/>
                          <a:latin typeface="Verdana"/>
                          <a:ea typeface="Times New Roman"/>
                          <a:cs typeface="Verdana"/>
                        </a:rPr>
                        <a:t>written</a:t>
                      </a:r>
                      <a:r>
                        <a:rPr lang="en-US" sz="1600" spc="10">
                          <a:effectLst/>
                          <a:latin typeface="Verdana"/>
                          <a:ea typeface="Times New Roman"/>
                          <a:cs typeface="Verdana"/>
                        </a:rPr>
                        <a:t> </a:t>
                      </a:r>
                      <a:r>
                        <a:rPr lang="en-US" sz="1600">
                          <a:effectLst/>
                          <a:latin typeface="Verdana"/>
                          <a:ea typeface="Times New Roman"/>
                          <a:cs typeface="Verdana"/>
                        </a:rPr>
                        <a:t>in</a:t>
                      </a:r>
                      <a:r>
                        <a:rPr lang="en-US" sz="1600" spc="10">
                          <a:effectLst/>
                          <a:latin typeface="Verdana"/>
                          <a:ea typeface="Times New Roman"/>
                          <a:cs typeface="Verdana"/>
                        </a:rPr>
                        <a:t> </a:t>
                      </a:r>
                      <a:r>
                        <a:rPr lang="en-US" sz="1600">
                          <a:effectLst/>
                          <a:latin typeface="Verdana"/>
                          <a:ea typeface="Times New Roman"/>
                          <a:cs typeface="Verdana"/>
                        </a:rPr>
                        <a:t>high</a:t>
                      </a:r>
                      <a:r>
                        <a:rPr lang="en-US" sz="1600" spc="10">
                          <a:effectLst/>
                          <a:latin typeface="Verdana"/>
                          <a:ea typeface="Times New Roman"/>
                          <a:cs typeface="Verdana"/>
                        </a:rPr>
                        <a:t> </a:t>
                      </a:r>
                      <a:r>
                        <a:rPr lang="en-US" sz="1600">
                          <a:effectLst/>
                          <a:latin typeface="Verdana"/>
                          <a:ea typeface="Times New Roman"/>
                          <a:cs typeface="Verdana"/>
                        </a:rPr>
                        <a:t>level</a:t>
                      </a:r>
                      <a:r>
                        <a:rPr lang="en-US" sz="1600" spc="10">
                          <a:effectLst/>
                          <a:latin typeface="Verdana"/>
                          <a:ea typeface="Times New Roman"/>
                          <a:cs typeface="Verdana"/>
                        </a:rPr>
                        <a:t> </a:t>
                      </a:r>
                      <a:r>
                        <a:rPr lang="en-US" sz="1600">
                          <a:effectLst/>
                          <a:latin typeface="Verdana"/>
                          <a:ea typeface="Times New Roman"/>
                          <a:cs typeface="Verdana"/>
                        </a:rPr>
                        <a:t>language,</a:t>
                      </a:r>
                      <a:r>
                        <a:rPr lang="en-US" sz="1600" spc="10">
                          <a:effectLst/>
                          <a:latin typeface="Verdana"/>
                          <a:ea typeface="Times New Roman"/>
                          <a:cs typeface="Verdana"/>
                        </a:rPr>
                        <a:t> </a:t>
                      </a:r>
                      <a:r>
                        <a:rPr lang="en-US" sz="1600">
                          <a:effectLst/>
                          <a:latin typeface="Verdana"/>
                          <a:ea typeface="Times New Roman"/>
                          <a:cs typeface="Verdana"/>
                        </a:rPr>
                        <a:t>line</a:t>
                      </a:r>
                      <a:r>
                        <a:rPr lang="en-US" sz="1600" spc="10">
                          <a:effectLst/>
                          <a:latin typeface="Verdana"/>
                          <a:ea typeface="Times New Roman"/>
                          <a:cs typeface="Verdana"/>
                        </a:rPr>
                        <a:t> </a:t>
                      </a:r>
                      <a:r>
                        <a:rPr lang="en-US" sz="1600">
                          <a:effectLst/>
                          <a:latin typeface="Verdana"/>
                          <a:ea typeface="Times New Roman"/>
                          <a:cs typeface="Verdana"/>
                        </a:rPr>
                        <a:t>by line, every time it is run.</a:t>
                      </a:r>
                      <a:endParaRPr lang="en-US" sz="1600">
                        <a:effectLst/>
                        <a:latin typeface="Calibri"/>
                        <a:ea typeface="Times New Roman"/>
                        <a:cs typeface="Times New Roman"/>
                      </a:endParaRPr>
                    </a:p>
                  </a:txBody>
                  <a:tcPr marL="0" marR="0" marT="0" marB="0"/>
                </a:tc>
              </a:tr>
              <a:tr h="713440">
                <a:tc>
                  <a:txBody>
                    <a:bodyPr/>
                    <a:lstStyle/>
                    <a:p>
                      <a:pPr marL="50800" marR="0">
                        <a:lnSpc>
                          <a:spcPct val="115000"/>
                        </a:lnSpc>
                        <a:spcBef>
                          <a:spcPts val="460"/>
                        </a:spcBef>
                        <a:spcAft>
                          <a:spcPts val="0"/>
                        </a:spcAft>
                      </a:pPr>
                      <a:r>
                        <a:rPr lang="en-US" sz="1600">
                          <a:effectLst/>
                          <a:latin typeface="Verdana"/>
                          <a:ea typeface="Times New Roman"/>
                          <a:cs typeface="Verdana"/>
                        </a:rPr>
                        <a:t>2.</a:t>
                      </a:r>
                      <a:endParaRPr lang="en-US" sz="1600">
                        <a:effectLst/>
                        <a:latin typeface="Calibri"/>
                        <a:ea typeface="Times New Roman"/>
                        <a:cs typeface="Times New Roman"/>
                      </a:endParaRPr>
                    </a:p>
                  </a:txBody>
                  <a:tcPr marL="0" marR="0" marT="0" marB="0"/>
                </a:tc>
                <a:tc>
                  <a:txBody>
                    <a:bodyPr/>
                    <a:lstStyle/>
                    <a:p>
                      <a:pPr marL="60325" marR="0">
                        <a:lnSpc>
                          <a:spcPct val="115000"/>
                        </a:lnSpc>
                        <a:spcBef>
                          <a:spcPts val="460"/>
                        </a:spcBef>
                        <a:spcAft>
                          <a:spcPts val="0"/>
                        </a:spcAft>
                      </a:pPr>
                      <a:r>
                        <a:rPr lang="en-US" sz="1600" dirty="0">
                          <a:effectLst/>
                          <a:latin typeface="Verdana"/>
                          <a:ea typeface="Times New Roman"/>
                          <a:cs typeface="Verdana"/>
                        </a:rPr>
                        <a:t>It cannot execute the program if there is any kind of syntax error.</a:t>
                      </a:r>
                      <a:endParaRPr lang="en-US" sz="1600" dirty="0">
                        <a:effectLst/>
                        <a:latin typeface="Calibri"/>
                        <a:ea typeface="Times New Roman"/>
                        <a:cs typeface="Times New Roman"/>
                      </a:endParaRPr>
                    </a:p>
                  </a:txBody>
                  <a:tcPr marL="0" marR="0" marT="0" marB="0"/>
                </a:tc>
                <a:tc>
                  <a:txBody>
                    <a:bodyPr/>
                    <a:lstStyle/>
                    <a:p>
                      <a:pPr marL="60325" marR="25400" algn="just">
                        <a:lnSpc>
                          <a:spcPct val="115000"/>
                        </a:lnSpc>
                        <a:spcBef>
                          <a:spcPts val="460"/>
                        </a:spcBef>
                        <a:spcAft>
                          <a:spcPts val="0"/>
                        </a:spcAft>
                      </a:pPr>
                      <a:r>
                        <a:rPr lang="en-US" sz="1600" spc="30">
                          <a:effectLst/>
                          <a:latin typeface="Verdana"/>
                          <a:ea typeface="Times New Roman"/>
                          <a:cs typeface="Verdana"/>
                        </a:rPr>
                        <a:t>I</a:t>
                      </a:r>
                      <a:r>
                        <a:rPr lang="en-US" sz="1600">
                          <a:effectLst/>
                          <a:latin typeface="Verdana"/>
                          <a:ea typeface="Times New Roman"/>
                          <a:cs typeface="Verdana"/>
                        </a:rPr>
                        <a:t>t </a:t>
                      </a:r>
                      <a:r>
                        <a:rPr lang="en-US" sz="1600" spc="10">
                          <a:effectLst/>
                          <a:latin typeface="Verdana"/>
                          <a:ea typeface="Times New Roman"/>
                          <a:cs typeface="Verdana"/>
                        </a:rPr>
                        <a:t> </a:t>
                      </a:r>
                      <a:r>
                        <a:rPr lang="en-US" sz="1600" spc="30">
                          <a:effectLst/>
                          <a:latin typeface="Verdana"/>
                          <a:ea typeface="Times New Roman"/>
                          <a:cs typeface="Verdana"/>
                        </a:rPr>
                        <a:t>ca</a:t>
                      </a:r>
                      <a:r>
                        <a:rPr lang="en-US" sz="1600">
                          <a:effectLst/>
                          <a:latin typeface="Verdana"/>
                          <a:ea typeface="Times New Roman"/>
                          <a:cs typeface="Verdana"/>
                        </a:rPr>
                        <a:t>n </a:t>
                      </a:r>
                      <a:r>
                        <a:rPr lang="en-US" sz="1600" spc="10">
                          <a:effectLst/>
                          <a:latin typeface="Verdana"/>
                          <a:ea typeface="Times New Roman"/>
                          <a:cs typeface="Verdana"/>
                        </a:rPr>
                        <a:t> </a:t>
                      </a:r>
                      <a:r>
                        <a:rPr lang="en-US" sz="1600" spc="30">
                          <a:effectLst/>
                          <a:latin typeface="Verdana"/>
                          <a:ea typeface="Times New Roman"/>
                          <a:cs typeface="Verdana"/>
                        </a:rPr>
                        <a:t>ignor</a:t>
                      </a:r>
                      <a:r>
                        <a:rPr lang="en-US" sz="1600">
                          <a:effectLst/>
                          <a:latin typeface="Verdana"/>
                          <a:ea typeface="Times New Roman"/>
                          <a:cs typeface="Verdana"/>
                        </a:rPr>
                        <a:t>e </a:t>
                      </a:r>
                      <a:r>
                        <a:rPr lang="en-US" sz="1600" spc="10">
                          <a:effectLst/>
                          <a:latin typeface="Verdana"/>
                          <a:ea typeface="Times New Roman"/>
                          <a:cs typeface="Verdana"/>
                        </a:rPr>
                        <a:t> </a:t>
                      </a:r>
                      <a:r>
                        <a:rPr lang="en-US" sz="1600" spc="30">
                          <a:effectLst/>
                          <a:latin typeface="Verdana"/>
                          <a:ea typeface="Times New Roman"/>
                          <a:cs typeface="Verdana"/>
                        </a:rPr>
                        <a:t>synta</a:t>
                      </a:r>
                      <a:r>
                        <a:rPr lang="en-US" sz="1600">
                          <a:effectLst/>
                          <a:latin typeface="Verdana"/>
                          <a:ea typeface="Times New Roman"/>
                          <a:cs typeface="Verdana"/>
                        </a:rPr>
                        <a:t>x </a:t>
                      </a:r>
                      <a:r>
                        <a:rPr lang="en-US" sz="1600" spc="10">
                          <a:effectLst/>
                          <a:latin typeface="Verdana"/>
                          <a:ea typeface="Times New Roman"/>
                          <a:cs typeface="Verdana"/>
                        </a:rPr>
                        <a:t> </a:t>
                      </a:r>
                      <a:r>
                        <a:rPr lang="en-US" sz="1600" spc="30">
                          <a:effectLst/>
                          <a:latin typeface="Verdana"/>
                          <a:ea typeface="Times New Roman"/>
                          <a:cs typeface="Verdana"/>
                        </a:rPr>
                        <a:t>erro</a:t>
                      </a:r>
                      <a:r>
                        <a:rPr lang="en-US" sz="1600">
                          <a:effectLst/>
                          <a:latin typeface="Verdana"/>
                          <a:ea typeface="Times New Roman"/>
                          <a:cs typeface="Verdana"/>
                        </a:rPr>
                        <a:t>r </a:t>
                      </a:r>
                      <a:r>
                        <a:rPr lang="en-US" sz="1600" spc="10">
                          <a:effectLst/>
                          <a:latin typeface="Verdana"/>
                          <a:ea typeface="Times New Roman"/>
                          <a:cs typeface="Verdana"/>
                        </a:rPr>
                        <a:t> </a:t>
                      </a:r>
                      <a:r>
                        <a:rPr lang="en-US" sz="1600" spc="30">
                          <a:effectLst/>
                          <a:latin typeface="Verdana"/>
                          <a:ea typeface="Times New Roman"/>
                          <a:cs typeface="Verdana"/>
                        </a:rPr>
                        <a:t>a</a:t>
                      </a:r>
                      <a:r>
                        <a:rPr lang="en-US" sz="1600">
                          <a:effectLst/>
                          <a:latin typeface="Verdana"/>
                          <a:ea typeface="Times New Roman"/>
                          <a:cs typeface="Verdana"/>
                        </a:rPr>
                        <a:t>t </a:t>
                      </a:r>
                      <a:r>
                        <a:rPr lang="en-US" sz="1600" spc="10">
                          <a:effectLst/>
                          <a:latin typeface="Verdana"/>
                          <a:ea typeface="Times New Roman"/>
                          <a:cs typeface="Verdana"/>
                        </a:rPr>
                        <a:t> </a:t>
                      </a:r>
                      <a:r>
                        <a:rPr lang="en-US" sz="1600" spc="30">
                          <a:effectLst/>
                          <a:latin typeface="Verdana"/>
                          <a:ea typeface="Times New Roman"/>
                          <a:cs typeface="Verdana"/>
                        </a:rPr>
                        <a:t>the </a:t>
                      </a:r>
                      <a:r>
                        <a:rPr lang="en-US" sz="1600" spc="50">
                          <a:effectLst/>
                          <a:latin typeface="Verdana"/>
                          <a:ea typeface="Times New Roman"/>
                          <a:cs typeface="Verdana"/>
                        </a:rPr>
                        <a:t>user’</a:t>
                      </a:r>
                      <a:r>
                        <a:rPr lang="en-US" sz="1600">
                          <a:effectLst/>
                          <a:latin typeface="Verdana"/>
                          <a:ea typeface="Times New Roman"/>
                          <a:cs typeface="Verdana"/>
                        </a:rPr>
                        <a:t>s  </a:t>
                      </a:r>
                      <a:r>
                        <a:rPr lang="en-US" sz="1600" spc="-130">
                          <a:effectLst/>
                          <a:latin typeface="Verdana"/>
                          <a:ea typeface="Times New Roman"/>
                          <a:cs typeface="Verdana"/>
                        </a:rPr>
                        <a:t> </a:t>
                      </a:r>
                      <a:r>
                        <a:rPr lang="en-US" sz="1600" spc="50">
                          <a:effectLst/>
                          <a:latin typeface="Verdana"/>
                          <a:ea typeface="Times New Roman"/>
                          <a:cs typeface="Verdana"/>
                        </a:rPr>
                        <a:t>reques</a:t>
                      </a:r>
                      <a:r>
                        <a:rPr lang="en-US" sz="1600">
                          <a:effectLst/>
                          <a:latin typeface="Verdana"/>
                          <a:ea typeface="Times New Roman"/>
                          <a:cs typeface="Verdana"/>
                        </a:rPr>
                        <a:t>t  </a:t>
                      </a:r>
                      <a:r>
                        <a:rPr lang="en-US" sz="1600" spc="-130">
                          <a:effectLst/>
                          <a:latin typeface="Verdana"/>
                          <a:ea typeface="Times New Roman"/>
                          <a:cs typeface="Verdana"/>
                        </a:rPr>
                        <a:t> </a:t>
                      </a:r>
                      <a:r>
                        <a:rPr lang="en-US" sz="1600" spc="50">
                          <a:effectLst/>
                          <a:latin typeface="Verdana"/>
                          <a:ea typeface="Times New Roman"/>
                          <a:cs typeface="Verdana"/>
                        </a:rPr>
                        <a:t>an</a:t>
                      </a:r>
                      <a:r>
                        <a:rPr lang="en-US" sz="1600">
                          <a:effectLst/>
                          <a:latin typeface="Verdana"/>
                          <a:ea typeface="Times New Roman"/>
                          <a:cs typeface="Verdana"/>
                        </a:rPr>
                        <a:t>d  </a:t>
                      </a:r>
                      <a:r>
                        <a:rPr lang="en-US" sz="1600" spc="-130">
                          <a:effectLst/>
                          <a:latin typeface="Verdana"/>
                          <a:ea typeface="Times New Roman"/>
                          <a:cs typeface="Verdana"/>
                        </a:rPr>
                        <a:t> </a:t>
                      </a:r>
                      <a:r>
                        <a:rPr lang="en-US" sz="1600" spc="50">
                          <a:effectLst/>
                          <a:latin typeface="Verdana"/>
                          <a:ea typeface="Times New Roman"/>
                          <a:cs typeface="Verdana"/>
                        </a:rPr>
                        <a:t>ca</a:t>
                      </a:r>
                      <a:r>
                        <a:rPr lang="en-US" sz="1600">
                          <a:effectLst/>
                          <a:latin typeface="Verdana"/>
                          <a:ea typeface="Times New Roman"/>
                          <a:cs typeface="Verdana"/>
                        </a:rPr>
                        <a:t>n  </a:t>
                      </a:r>
                      <a:r>
                        <a:rPr lang="en-US" sz="1600" spc="-130">
                          <a:effectLst/>
                          <a:latin typeface="Verdana"/>
                          <a:ea typeface="Times New Roman"/>
                          <a:cs typeface="Verdana"/>
                        </a:rPr>
                        <a:t> </a:t>
                      </a:r>
                      <a:r>
                        <a:rPr lang="en-US" sz="1600" spc="50">
                          <a:effectLst/>
                          <a:latin typeface="Verdana"/>
                          <a:ea typeface="Times New Roman"/>
                          <a:cs typeface="Verdana"/>
                        </a:rPr>
                        <a:t>proceed </a:t>
                      </a:r>
                      <a:r>
                        <a:rPr lang="en-US" sz="1600">
                          <a:effectLst/>
                          <a:latin typeface="Verdana"/>
                          <a:ea typeface="Times New Roman"/>
                          <a:cs typeface="Verdana"/>
                        </a:rPr>
                        <a:t>further.</a:t>
                      </a:r>
                      <a:endParaRPr lang="en-US" sz="1600">
                        <a:effectLst/>
                        <a:latin typeface="Calibri"/>
                        <a:ea typeface="Times New Roman"/>
                        <a:cs typeface="Times New Roman"/>
                      </a:endParaRPr>
                    </a:p>
                  </a:txBody>
                  <a:tcPr marL="0" marR="0" marT="0" marB="0"/>
                </a:tc>
              </a:tr>
              <a:tr h="713440">
                <a:tc>
                  <a:txBody>
                    <a:bodyPr/>
                    <a:lstStyle/>
                    <a:p>
                      <a:pPr marL="50800" marR="0">
                        <a:lnSpc>
                          <a:spcPct val="115000"/>
                        </a:lnSpc>
                        <a:spcBef>
                          <a:spcPts val="460"/>
                        </a:spcBef>
                        <a:spcAft>
                          <a:spcPts val="0"/>
                        </a:spcAft>
                      </a:pPr>
                      <a:r>
                        <a:rPr lang="en-US" sz="1600">
                          <a:effectLst/>
                          <a:latin typeface="Verdana"/>
                          <a:ea typeface="Times New Roman"/>
                          <a:cs typeface="Verdana"/>
                        </a:rPr>
                        <a:t>3.</a:t>
                      </a:r>
                      <a:endParaRPr lang="en-US" sz="1600">
                        <a:effectLst/>
                        <a:latin typeface="Calibri"/>
                        <a:ea typeface="Times New Roman"/>
                        <a:cs typeface="Times New Roman"/>
                      </a:endParaRPr>
                    </a:p>
                  </a:txBody>
                  <a:tcPr marL="0" marR="0" marT="0" marB="0"/>
                </a:tc>
                <a:tc>
                  <a:txBody>
                    <a:bodyPr/>
                    <a:lstStyle/>
                    <a:p>
                      <a:pPr marL="60325" marR="0">
                        <a:lnSpc>
                          <a:spcPct val="115000"/>
                        </a:lnSpc>
                        <a:spcBef>
                          <a:spcPts val="460"/>
                        </a:spcBef>
                        <a:spcAft>
                          <a:spcPts val="0"/>
                        </a:spcAft>
                      </a:pPr>
                      <a:r>
                        <a:rPr lang="en-US" sz="1600" spc="35" dirty="0">
                          <a:effectLst/>
                          <a:latin typeface="Verdana"/>
                          <a:ea typeface="Times New Roman"/>
                          <a:cs typeface="Verdana"/>
                        </a:rPr>
                        <a:t>I</a:t>
                      </a:r>
                      <a:r>
                        <a:rPr lang="en-US" sz="1600" dirty="0">
                          <a:effectLst/>
                          <a:latin typeface="Verdana"/>
                          <a:ea typeface="Times New Roman"/>
                          <a:cs typeface="Verdana"/>
                        </a:rPr>
                        <a:t>t </a:t>
                      </a:r>
                      <a:r>
                        <a:rPr lang="en-US" sz="1600" spc="50" dirty="0">
                          <a:effectLst/>
                          <a:latin typeface="Verdana"/>
                          <a:ea typeface="Times New Roman"/>
                          <a:cs typeface="Verdana"/>
                        </a:rPr>
                        <a:t> </a:t>
                      </a:r>
                      <a:r>
                        <a:rPr lang="en-US" sz="1600" spc="35" dirty="0">
                          <a:effectLst/>
                          <a:latin typeface="Verdana"/>
                          <a:ea typeface="Times New Roman"/>
                          <a:cs typeface="Verdana"/>
                        </a:rPr>
                        <a:t>i</a:t>
                      </a:r>
                      <a:r>
                        <a:rPr lang="en-US" sz="1600" dirty="0">
                          <a:effectLst/>
                          <a:latin typeface="Verdana"/>
                          <a:ea typeface="Times New Roman"/>
                          <a:cs typeface="Verdana"/>
                        </a:rPr>
                        <a:t>s </a:t>
                      </a:r>
                      <a:r>
                        <a:rPr lang="en-US" sz="1600" spc="50" dirty="0">
                          <a:effectLst/>
                          <a:latin typeface="Verdana"/>
                          <a:ea typeface="Times New Roman"/>
                          <a:cs typeface="Verdana"/>
                        </a:rPr>
                        <a:t> </a:t>
                      </a:r>
                      <a:r>
                        <a:rPr lang="en-US" sz="1600" spc="35" dirty="0">
                          <a:effectLst/>
                          <a:latin typeface="Verdana"/>
                          <a:ea typeface="Times New Roman"/>
                          <a:cs typeface="Verdana"/>
                        </a:rPr>
                        <a:t>no</a:t>
                      </a:r>
                      <a:r>
                        <a:rPr lang="en-US" sz="1600" dirty="0">
                          <a:effectLst/>
                          <a:latin typeface="Verdana"/>
                          <a:ea typeface="Times New Roman"/>
                          <a:cs typeface="Verdana"/>
                        </a:rPr>
                        <a:t>t </a:t>
                      </a:r>
                      <a:r>
                        <a:rPr lang="en-US" sz="1600" spc="50" dirty="0">
                          <a:effectLst/>
                          <a:latin typeface="Verdana"/>
                          <a:ea typeface="Times New Roman"/>
                          <a:cs typeface="Verdana"/>
                        </a:rPr>
                        <a:t> </a:t>
                      </a:r>
                      <a:r>
                        <a:rPr lang="en-US" sz="1600" spc="35" dirty="0">
                          <a:effectLst/>
                          <a:latin typeface="Verdana"/>
                          <a:ea typeface="Times New Roman"/>
                          <a:cs typeface="Verdana"/>
                        </a:rPr>
                        <a:t>goo</a:t>
                      </a:r>
                      <a:r>
                        <a:rPr lang="en-US" sz="1600" dirty="0">
                          <a:effectLst/>
                          <a:latin typeface="Verdana"/>
                          <a:ea typeface="Times New Roman"/>
                          <a:cs typeface="Verdana"/>
                        </a:rPr>
                        <a:t>d </a:t>
                      </a:r>
                      <a:r>
                        <a:rPr lang="en-US" sz="1600" spc="50" dirty="0">
                          <a:effectLst/>
                          <a:latin typeface="Verdana"/>
                          <a:ea typeface="Times New Roman"/>
                          <a:cs typeface="Verdana"/>
                        </a:rPr>
                        <a:t> </a:t>
                      </a:r>
                      <a:r>
                        <a:rPr lang="en-US" sz="1600" spc="35" dirty="0">
                          <a:effectLst/>
                          <a:latin typeface="Verdana"/>
                          <a:ea typeface="Times New Roman"/>
                          <a:cs typeface="Verdana"/>
                        </a:rPr>
                        <a:t>fo</a:t>
                      </a:r>
                      <a:r>
                        <a:rPr lang="en-US" sz="1600" dirty="0">
                          <a:effectLst/>
                          <a:latin typeface="Verdana"/>
                          <a:ea typeface="Times New Roman"/>
                          <a:cs typeface="Verdana"/>
                        </a:rPr>
                        <a:t>r </a:t>
                      </a:r>
                      <a:r>
                        <a:rPr lang="en-US" sz="1600" spc="50" dirty="0">
                          <a:effectLst/>
                          <a:latin typeface="Verdana"/>
                          <a:ea typeface="Times New Roman"/>
                          <a:cs typeface="Verdana"/>
                        </a:rPr>
                        <a:t> </a:t>
                      </a:r>
                      <a:r>
                        <a:rPr lang="en-US" sz="1600" spc="35" dirty="0">
                          <a:effectLst/>
                          <a:latin typeface="Verdana"/>
                          <a:ea typeface="Times New Roman"/>
                          <a:cs typeface="Verdana"/>
                        </a:rPr>
                        <a:t>debuggin</a:t>
                      </a:r>
                      <a:r>
                        <a:rPr lang="en-US" sz="1600" dirty="0">
                          <a:effectLst/>
                          <a:latin typeface="Verdana"/>
                          <a:ea typeface="Times New Roman"/>
                          <a:cs typeface="Verdana"/>
                        </a:rPr>
                        <a:t>g </a:t>
                      </a:r>
                      <a:r>
                        <a:rPr lang="en-US" sz="1600" spc="50" dirty="0">
                          <a:effectLst/>
                          <a:latin typeface="Verdana"/>
                          <a:ea typeface="Times New Roman"/>
                          <a:cs typeface="Verdana"/>
                        </a:rPr>
                        <a:t> </a:t>
                      </a:r>
                      <a:r>
                        <a:rPr lang="en-US" sz="1600" spc="35" dirty="0">
                          <a:effectLst/>
                          <a:latin typeface="Verdana"/>
                          <a:ea typeface="Times New Roman"/>
                          <a:cs typeface="Verdana"/>
                        </a:rPr>
                        <a:t>and </a:t>
                      </a:r>
                      <a:r>
                        <a:rPr lang="en-US" sz="1600" dirty="0">
                          <a:effectLst/>
                          <a:latin typeface="Verdana"/>
                          <a:ea typeface="Times New Roman"/>
                          <a:cs typeface="Verdana"/>
                        </a:rPr>
                        <a:t>testing.</a:t>
                      </a:r>
                      <a:endParaRPr lang="en-US" sz="1600" dirty="0">
                        <a:effectLst/>
                        <a:latin typeface="Calibri"/>
                        <a:ea typeface="Times New Roman"/>
                        <a:cs typeface="Times New Roman"/>
                      </a:endParaRPr>
                    </a:p>
                  </a:txBody>
                  <a:tcPr marL="0" marR="0" marT="0" marB="0"/>
                </a:tc>
                <a:tc>
                  <a:txBody>
                    <a:bodyPr/>
                    <a:lstStyle/>
                    <a:p>
                      <a:pPr marL="60325" marR="0">
                        <a:lnSpc>
                          <a:spcPct val="115000"/>
                        </a:lnSpc>
                        <a:spcBef>
                          <a:spcPts val="460"/>
                        </a:spcBef>
                        <a:spcAft>
                          <a:spcPts val="0"/>
                        </a:spcAft>
                      </a:pPr>
                      <a:r>
                        <a:rPr lang="en-US" sz="1600" spc="40">
                          <a:effectLst/>
                          <a:latin typeface="Verdana"/>
                          <a:ea typeface="Times New Roman"/>
                          <a:cs typeface="Verdana"/>
                        </a:rPr>
                        <a:t>I</a:t>
                      </a:r>
                      <a:r>
                        <a:rPr lang="en-US" sz="1600">
                          <a:effectLst/>
                          <a:latin typeface="Verdana"/>
                          <a:ea typeface="Times New Roman"/>
                          <a:cs typeface="Verdana"/>
                        </a:rPr>
                        <a:t>t </a:t>
                      </a:r>
                      <a:r>
                        <a:rPr lang="en-US" sz="1600" spc="100">
                          <a:effectLst/>
                          <a:latin typeface="Verdana"/>
                          <a:ea typeface="Times New Roman"/>
                          <a:cs typeface="Verdana"/>
                        </a:rPr>
                        <a:t> </a:t>
                      </a:r>
                      <a:r>
                        <a:rPr lang="en-US" sz="1600" spc="40">
                          <a:effectLst/>
                          <a:latin typeface="Verdana"/>
                          <a:ea typeface="Times New Roman"/>
                          <a:cs typeface="Verdana"/>
                        </a:rPr>
                        <a:t>i</a:t>
                      </a:r>
                      <a:r>
                        <a:rPr lang="en-US" sz="1600">
                          <a:effectLst/>
                          <a:latin typeface="Verdana"/>
                          <a:ea typeface="Times New Roman"/>
                          <a:cs typeface="Verdana"/>
                        </a:rPr>
                        <a:t>s </a:t>
                      </a:r>
                      <a:r>
                        <a:rPr lang="en-US" sz="1600" spc="100">
                          <a:effectLst/>
                          <a:latin typeface="Verdana"/>
                          <a:ea typeface="Times New Roman"/>
                          <a:cs typeface="Verdana"/>
                        </a:rPr>
                        <a:t> </a:t>
                      </a:r>
                      <a:r>
                        <a:rPr lang="en-US" sz="1600" spc="40">
                          <a:effectLst/>
                          <a:latin typeface="Verdana"/>
                          <a:ea typeface="Times New Roman"/>
                          <a:cs typeface="Verdana"/>
                        </a:rPr>
                        <a:t>goo</a:t>
                      </a:r>
                      <a:r>
                        <a:rPr lang="en-US" sz="1600">
                          <a:effectLst/>
                          <a:latin typeface="Verdana"/>
                          <a:ea typeface="Times New Roman"/>
                          <a:cs typeface="Verdana"/>
                        </a:rPr>
                        <a:t>d </a:t>
                      </a:r>
                      <a:r>
                        <a:rPr lang="en-US" sz="1600" spc="100">
                          <a:effectLst/>
                          <a:latin typeface="Verdana"/>
                          <a:ea typeface="Times New Roman"/>
                          <a:cs typeface="Verdana"/>
                        </a:rPr>
                        <a:t> </a:t>
                      </a:r>
                      <a:r>
                        <a:rPr lang="en-US" sz="1600" spc="40">
                          <a:effectLst/>
                          <a:latin typeface="Verdana"/>
                          <a:ea typeface="Times New Roman"/>
                          <a:cs typeface="Verdana"/>
                        </a:rPr>
                        <a:t>fo</a:t>
                      </a:r>
                      <a:r>
                        <a:rPr lang="en-US" sz="1600">
                          <a:effectLst/>
                          <a:latin typeface="Verdana"/>
                          <a:ea typeface="Times New Roman"/>
                          <a:cs typeface="Verdana"/>
                        </a:rPr>
                        <a:t>r </a:t>
                      </a:r>
                      <a:r>
                        <a:rPr lang="en-US" sz="1600" spc="100">
                          <a:effectLst/>
                          <a:latin typeface="Verdana"/>
                          <a:ea typeface="Times New Roman"/>
                          <a:cs typeface="Verdana"/>
                        </a:rPr>
                        <a:t> </a:t>
                      </a:r>
                      <a:r>
                        <a:rPr lang="en-US" sz="1600" spc="40">
                          <a:effectLst/>
                          <a:latin typeface="Verdana"/>
                          <a:ea typeface="Times New Roman"/>
                          <a:cs typeface="Verdana"/>
                        </a:rPr>
                        <a:t>debuggin</a:t>
                      </a:r>
                      <a:r>
                        <a:rPr lang="en-US" sz="1600">
                          <a:effectLst/>
                          <a:latin typeface="Verdana"/>
                          <a:ea typeface="Times New Roman"/>
                          <a:cs typeface="Verdana"/>
                        </a:rPr>
                        <a:t>g </a:t>
                      </a:r>
                      <a:r>
                        <a:rPr lang="en-US" sz="1600" spc="100">
                          <a:effectLst/>
                          <a:latin typeface="Verdana"/>
                          <a:ea typeface="Times New Roman"/>
                          <a:cs typeface="Verdana"/>
                        </a:rPr>
                        <a:t> </a:t>
                      </a:r>
                      <a:r>
                        <a:rPr lang="en-US" sz="1600" spc="40">
                          <a:effectLst/>
                          <a:latin typeface="Verdana"/>
                          <a:ea typeface="Times New Roman"/>
                          <a:cs typeface="Verdana"/>
                        </a:rPr>
                        <a:t>an</a:t>
                      </a:r>
                      <a:r>
                        <a:rPr lang="en-US" sz="1600">
                          <a:effectLst/>
                          <a:latin typeface="Verdana"/>
                          <a:ea typeface="Times New Roman"/>
                          <a:cs typeface="Verdana"/>
                        </a:rPr>
                        <a:t>d </a:t>
                      </a:r>
                      <a:r>
                        <a:rPr lang="en-US" sz="1600" spc="100">
                          <a:effectLst/>
                          <a:latin typeface="Verdana"/>
                          <a:ea typeface="Times New Roman"/>
                          <a:cs typeface="Verdana"/>
                        </a:rPr>
                        <a:t> </a:t>
                      </a:r>
                      <a:r>
                        <a:rPr lang="en-US" sz="1600" spc="40">
                          <a:effectLst/>
                          <a:latin typeface="Verdana"/>
                          <a:ea typeface="Times New Roman"/>
                          <a:cs typeface="Verdana"/>
                        </a:rPr>
                        <a:t>at </a:t>
                      </a:r>
                      <a:r>
                        <a:rPr lang="en-US" sz="1600">
                          <a:effectLst/>
                          <a:latin typeface="Verdana"/>
                          <a:ea typeface="Times New Roman"/>
                          <a:cs typeface="Verdana"/>
                        </a:rPr>
                        <a:t>testing stage.</a:t>
                      </a:r>
                      <a:endParaRPr lang="en-US" sz="1600">
                        <a:effectLst/>
                        <a:latin typeface="Calibri"/>
                        <a:ea typeface="Times New Roman"/>
                        <a:cs typeface="Times New Roman"/>
                      </a:endParaRPr>
                    </a:p>
                  </a:txBody>
                  <a:tcPr marL="0" marR="0" marT="0" marB="0"/>
                </a:tc>
              </a:tr>
              <a:tr h="1011521">
                <a:tc>
                  <a:txBody>
                    <a:bodyPr/>
                    <a:lstStyle/>
                    <a:p>
                      <a:pPr marL="50800" marR="0">
                        <a:lnSpc>
                          <a:spcPct val="115000"/>
                        </a:lnSpc>
                        <a:spcBef>
                          <a:spcPts val="460"/>
                        </a:spcBef>
                        <a:spcAft>
                          <a:spcPts val="0"/>
                        </a:spcAft>
                      </a:pPr>
                      <a:r>
                        <a:rPr lang="en-US" sz="1600">
                          <a:effectLst/>
                          <a:latin typeface="Verdana"/>
                          <a:ea typeface="Times New Roman"/>
                          <a:cs typeface="Verdana"/>
                        </a:rPr>
                        <a:t>4.</a:t>
                      </a:r>
                      <a:endParaRPr lang="en-US" sz="1600">
                        <a:effectLst/>
                        <a:latin typeface="Calibri"/>
                        <a:ea typeface="Times New Roman"/>
                        <a:cs typeface="Times New Roman"/>
                      </a:endParaRPr>
                    </a:p>
                  </a:txBody>
                  <a:tcPr marL="0" marR="0" marT="0" marB="0"/>
                </a:tc>
                <a:tc>
                  <a:txBody>
                    <a:bodyPr/>
                    <a:lstStyle/>
                    <a:p>
                      <a:pPr marL="60325" marR="27305" algn="just">
                        <a:lnSpc>
                          <a:spcPct val="115000"/>
                        </a:lnSpc>
                        <a:spcBef>
                          <a:spcPts val="460"/>
                        </a:spcBef>
                        <a:spcAft>
                          <a:spcPts val="0"/>
                        </a:spcAft>
                      </a:pPr>
                      <a:r>
                        <a:rPr lang="en-US" sz="1600" spc="20" dirty="0">
                          <a:effectLst/>
                          <a:latin typeface="Verdana"/>
                          <a:ea typeface="Times New Roman"/>
                          <a:cs typeface="Verdana"/>
                        </a:rPr>
                        <a:t>I</a:t>
                      </a:r>
                      <a:r>
                        <a:rPr lang="en-US" sz="1600" dirty="0">
                          <a:effectLst/>
                          <a:latin typeface="Verdana"/>
                          <a:ea typeface="Times New Roman"/>
                          <a:cs typeface="Verdana"/>
                        </a:rPr>
                        <a:t>t </a:t>
                      </a:r>
                      <a:r>
                        <a:rPr lang="en-US" sz="1600" spc="-130" dirty="0">
                          <a:effectLst/>
                          <a:latin typeface="Verdana"/>
                          <a:ea typeface="Times New Roman"/>
                          <a:cs typeface="Verdana"/>
                        </a:rPr>
                        <a:t> </a:t>
                      </a:r>
                      <a:r>
                        <a:rPr lang="en-US" sz="1600" spc="20" dirty="0">
                          <a:effectLst/>
                          <a:latin typeface="Verdana"/>
                          <a:ea typeface="Times New Roman"/>
                          <a:cs typeface="Verdana"/>
                        </a:rPr>
                        <a:t>take</a:t>
                      </a:r>
                      <a:r>
                        <a:rPr lang="en-US" sz="1600" dirty="0">
                          <a:effectLst/>
                          <a:latin typeface="Verdana"/>
                          <a:ea typeface="Times New Roman"/>
                          <a:cs typeface="Verdana"/>
                        </a:rPr>
                        <a:t>s </a:t>
                      </a:r>
                      <a:r>
                        <a:rPr lang="en-US" sz="1600" spc="-130" dirty="0">
                          <a:effectLst/>
                          <a:latin typeface="Verdana"/>
                          <a:ea typeface="Times New Roman"/>
                          <a:cs typeface="Verdana"/>
                        </a:rPr>
                        <a:t> </a:t>
                      </a:r>
                      <a:r>
                        <a:rPr lang="en-US" sz="1600" spc="20" dirty="0">
                          <a:effectLst/>
                          <a:latin typeface="Verdana"/>
                          <a:ea typeface="Times New Roman"/>
                          <a:cs typeface="Verdana"/>
                        </a:rPr>
                        <a:t>les</a:t>
                      </a:r>
                      <a:r>
                        <a:rPr lang="en-US" sz="1600" dirty="0">
                          <a:effectLst/>
                          <a:latin typeface="Verdana"/>
                          <a:ea typeface="Times New Roman"/>
                          <a:cs typeface="Verdana"/>
                        </a:rPr>
                        <a:t>s </a:t>
                      </a:r>
                      <a:r>
                        <a:rPr lang="en-US" sz="1600" spc="-130" dirty="0">
                          <a:effectLst/>
                          <a:latin typeface="Verdana"/>
                          <a:ea typeface="Times New Roman"/>
                          <a:cs typeface="Verdana"/>
                        </a:rPr>
                        <a:t> </a:t>
                      </a:r>
                      <a:r>
                        <a:rPr lang="en-US" sz="1600" spc="20" dirty="0">
                          <a:effectLst/>
                          <a:latin typeface="Verdana"/>
                          <a:ea typeface="Times New Roman"/>
                          <a:cs typeface="Verdana"/>
                        </a:rPr>
                        <a:t>tim</a:t>
                      </a:r>
                      <a:r>
                        <a:rPr lang="en-US" sz="1600" dirty="0">
                          <a:effectLst/>
                          <a:latin typeface="Verdana"/>
                          <a:ea typeface="Times New Roman"/>
                          <a:cs typeface="Verdana"/>
                        </a:rPr>
                        <a:t>e </a:t>
                      </a:r>
                      <a:r>
                        <a:rPr lang="en-US" sz="1600" spc="-130" dirty="0">
                          <a:effectLst/>
                          <a:latin typeface="Verdana"/>
                          <a:ea typeface="Times New Roman"/>
                          <a:cs typeface="Verdana"/>
                        </a:rPr>
                        <a:t> </a:t>
                      </a:r>
                      <a:r>
                        <a:rPr lang="en-US" sz="1600" spc="20" dirty="0">
                          <a:effectLst/>
                          <a:latin typeface="Verdana"/>
                          <a:ea typeface="Times New Roman"/>
                          <a:cs typeface="Verdana"/>
                        </a:rPr>
                        <a:t>i</a:t>
                      </a:r>
                      <a:r>
                        <a:rPr lang="en-US" sz="1600" dirty="0">
                          <a:effectLst/>
                          <a:latin typeface="Verdana"/>
                          <a:ea typeface="Times New Roman"/>
                          <a:cs typeface="Verdana"/>
                        </a:rPr>
                        <a:t>n </a:t>
                      </a:r>
                      <a:r>
                        <a:rPr lang="en-US" sz="1600" spc="-130" dirty="0">
                          <a:effectLst/>
                          <a:latin typeface="Verdana"/>
                          <a:ea typeface="Times New Roman"/>
                          <a:cs typeface="Verdana"/>
                        </a:rPr>
                        <a:t> </a:t>
                      </a:r>
                      <a:r>
                        <a:rPr lang="en-US" sz="1600" spc="20" dirty="0">
                          <a:effectLst/>
                          <a:latin typeface="Verdana"/>
                          <a:ea typeface="Times New Roman"/>
                          <a:cs typeface="Verdana"/>
                        </a:rPr>
                        <a:t>executio</a:t>
                      </a:r>
                      <a:r>
                        <a:rPr lang="en-US" sz="1600" dirty="0">
                          <a:effectLst/>
                          <a:latin typeface="Verdana"/>
                          <a:ea typeface="Times New Roman"/>
                          <a:cs typeface="Verdana"/>
                        </a:rPr>
                        <a:t>n </a:t>
                      </a:r>
                      <a:r>
                        <a:rPr lang="en-US" sz="1600" spc="-130" dirty="0">
                          <a:effectLst/>
                          <a:latin typeface="Verdana"/>
                          <a:ea typeface="Times New Roman"/>
                          <a:cs typeface="Verdana"/>
                        </a:rPr>
                        <a:t> </a:t>
                      </a:r>
                      <a:r>
                        <a:rPr lang="en-US" sz="1600" spc="20" dirty="0">
                          <a:effectLst/>
                          <a:latin typeface="Verdana"/>
                          <a:ea typeface="Times New Roman"/>
                          <a:cs typeface="Verdana"/>
                        </a:rPr>
                        <a:t>o</a:t>
                      </a:r>
                      <a:r>
                        <a:rPr lang="en-US" sz="1600" dirty="0">
                          <a:effectLst/>
                          <a:latin typeface="Verdana"/>
                          <a:ea typeface="Times New Roman"/>
                          <a:cs typeface="Verdana"/>
                        </a:rPr>
                        <a:t>f </a:t>
                      </a:r>
                      <a:r>
                        <a:rPr lang="en-US" sz="1600" spc="-130" dirty="0">
                          <a:effectLst/>
                          <a:latin typeface="Verdana"/>
                          <a:ea typeface="Times New Roman"/>
                          <a:cs typeface="Verdana"/>
                        </a:rPr>
                        <a:t> </a:t>
                      </a:r>
                      <a:r>
                        <a:rPr lang="en-US" sz="1600" dirty="0">
                          <a:effectLst/>
                          <a:latin typeface="Verdana"/>
                          <a:ea typeface="Times New Roman"/>
                          <a:cs typeface="Verdana"/>
                        </a:rPr>
                        <a:t>a </a:t>
                      </a:r>
                      <a:r>
                        <a:rPr lang="en-US" sz="1600" spc="35" dirty="0">
                          <a:effectLst/>
                          <a:latin typeface="Verdana"/>
                          <a:ea typeface="Times New Roman"/>
                          <a:cs typeface="Verdana"/>
                        </a:rPr>
                        <a:t>progra</a:t>
                      </a:r>
                      <a:r>
                        <a:rPr lang="en-US" sz="1600" dirty="0">
                          <a:effectLst/>
                          <a:latin typeface="Verdana"/>
                          <a:ea typeface="Times New Roman"/>
                          <a:cs typeface="Verdana"/>
                        </a:rPr>
                        <a:t>m </a:t>
                      </a:r>
                      <a:r>
                        <a:rPr lang="en-US" sz="1600" spc="45" dirty="0">
                          <a:effectLst/>
                          <a:latin typeface="Verdana"/>
                          <a:ea typeface="Times New Roman"/>
                          <a:cs typeface="Verdana"/>
                        </a:rPr>
                        <a:t> </a:t>
                      </a:r>
                      <a:r>
                        <a:rPr lang="en-US" sz="1600" spc="35" dirty="0">
                          <a:effectLst/>
                          <a:latin typeface="Verdana"/>
                          <a:ea typeface="Times New Roman"/>
                          <a:cs typeface="Verdana"/>
                        </a:rPr>
                        <a:t>a</a:t>
                      </a:r>
                      <a:r>
                        <a:rPr lang="en-US" sz="1600" dirty="0">
                          <a:effectLst/>
                          <a:latin typeface="Verdana"/>
                          <a:ea typeface="Times New Roman"/>
                          <a:cs typeface="Verdana"/>
                        </a:rPr>
                        <a:t>s </a:t>
                      </a:r>
                      <a:r>
                        <a:rPr lang="en-US" sz="1600" spc="45" dirty="0">
                          <a:effectLst/>
                          <a:latin typeface="Verdana"/>
                          <a:ea typeface="Times New Roman"/>
                          <a:cs typeface="Verdana"/>
                        </a:rPr>
                        <a:t> </a:t>
                      </a:r>
                      <a:r>
                        <a:rPr lang="en-US" sz="1600" spc="35" dirty="0">
                          <a:effectLst/>
                          <a:latin typeface="Verdana"/>
                          <a:ea typeface="Times New Roman"/>
                          <a:cs typeface="Verdana"/>
                        </a:rPr>
                        <a:t>i</a:t>
                      </a:r>
                      <a:r>
                        <a:rPr lang="en-US" sz="1600" dirty="0">
                          <a:effectLst/>
                          <a:latin typeface="Verdana"/>
                          <a:ea typeface="Times New Roman"/>
                          <a:cs typeface="Verdana"/>
                        </a:rPr>
                        <a:t>t </a:t>
                      </a:r>
                      <a:r>
                        <a:rPr lang="en-US" sz="1600" spc="45" dirty="0">
                          <a:effectLst/>
                          <a:latin typeface="Verdana"/>
                          <a:ea typeface="Times New Roman"/>
                          <a:cs typeface="Verdana"/>
                        </a:rPr>
                        <a:t> </a:t>
                      </a:r>
                      <a:r>
                        <a:rPr lang="en-US" sz="1600" spc="35" dirty="0">
                          <a:effectLst/>
                          <a:latin typeface="Verdana"/>
                          <a:ea typeface="Times New Roman"/>
                          <a:cs typeface="Verdana"/>
                        </a:rPr>
                        <a:t>convert</a:t>
                      </a:r>
                      <a:r>
                        <a:rPr lang="en-US" sz="1600" dirty="0">
                          <a:effectLst/>
                          <a:latin typeface="Verdana"/>
                          <a:ea typeface="Times New Roman"/>
                          <a:cs typeface="Verdana"/>
                        </a:rPr>
                        <a:t>s </a:t>
                      </a:r>
                      <a:r>
                        <a:rPr lang="en-US" sz="1600" spc="45" dirty="0">
                          <a:effectLst/>
                          <a:latin typeface="Verdana"/>
                          <a:ea typeface="Times New Roman"/>
                          <a:cs typeface="Verdana"/>
                        </a:rPr>
                        <a:t> </a:t>
                      </a:r>
                      <a:r>
                        <a:rPr lang="en-US" sz="1600" spc="35" dirty="0">
                          <a:effectLst/>
                          <a:latin typeface="Verdana"/>
                          <a:ea typeface="Times New Roman"/>
                          <a:cs typeface="Verdana"/>
                        </a:rPr>
                        <a:t>th</a:t>
                      </a:r>
                      <a:r>
                        <a:rPr lang="en-US" sz="1600" dirty="0">
                          <a:effectLst/>
                          <a:latin typeface="Verdana"/>
                          <a:ea typeface="Times New Roman"/>
                          <a:cs typeface="Verdana"/>
                        </a:rPr>
                        <a:t>e </a:t>
                      </a:r>
                      <a:r>
                        <a:rPr lang="en-US" sz="1600" spc="45" dirty="0">
                          <a:effectLst/>
                          <a:latin typeface="Verdana"/>
                          <a:ea typeface="Times New Roman"/>
                          <a:cs typeface="Verdana"/>
                        </a:rPr>
                        <a:t> </a:t>
                      </a:r>
                      <a:r>
                        <a:rPr lang="en-US" sz="1600" spc="35" dirty="0">
                          <a:effectLst/>
                          <a:latin typeface="Verdana"/>
                          <a:ea typeface="Times New Roman"/>
                          <a:cs typeface="Verdana"/>
                        </a:rPr>
                        <a:t>whole </a:t>
                      </a:r>
                      <a:r>
                        <a:rPr lang="en-US" sz="1600" spc="30" dirty="0">
                          <a:effectLst/>
                          <a:latin typeface="Verdana"/>
                          <a:ea typeface="Times New Roman"/>
                          <a:cs typeface="Verdana"/>
                        </a:rPr>
                        <a:t>progra</a:t>
                      </a:r>
                      <a:r>
                        <a:rPr lang="en-US" sz="1600" dirty="0">
                          <a:effectLst/>
                          <a:latin typeface="Verdana"/>
                          <a:ea typeface="Times New Roman"/>
                          <a:cs typeface="Verdana"/>
                        </a:rPr>
                        <a:t>m </a:t>
                      </a:r>
                      <a:r>
                        <a:rPr lang="en-US" sz="1600" spc="-5" dirty="0">
                          <a:effectLst/>
                          <a:latin typeface="Verdana"/>
                          <a:ea typeface="Times New Roman"/>
                          <a:cs typeface="Verdana"/>
                        </a:rPr>
                        <a:t> </a:t>
                      </a:r>
                      <a:r>
                        <a:rPr lang="en-US" sz="1600" spc="30" dirty="0">
                          <a:effectLst/>
                          <a:latin typeface="Verdana"/>
                          <a:ea typeface="Times New Roman"/>
                          <a:cs typeface="Verdana"/>
                        </a:rPr>
                        <a:t>int</a:t>
                      </a:r>
                      <a:r>
                        <a:rPr lang="en-US" sz="1600" dirty="0">
                          <a:effectLst/>
                          <a:latin typeface="Verdana"/>
                          <a:ea typeface="Times New Roman"/>
                          <a:cs typeface="Verdana"/>
                        </a:rPr>
                        <a:t>o </a:t>
                      </a:r>
                      <a:r>
                        <a:rPr lang="en-US" sz="1600" spc="-5" dirty="0">
                          <a:effectLst/>
                          <a:latin typeface="Verdana"/>
                          <a:ea typeface="Times New Roman"/>
                          <a:cs typeface="Verdana"/>
                        </a:rPr>
                        <a:t> </a:t>
                      </a:r>
                      <a:r>
                        <a:rPr lang="en-US" sz="1600" spc="30" dirty="0">
                          <a:effectLst/>
                          <a:latin typeface="Verdana"/>
                          <a:ea typeface="Times New Roman"/>
                          <a:cs typeface="Verdana"/>
                        </a:rPr>
                        <a:t>machin</a:t>
                      </a:r>
                      <a:r>
                        <a:rPr lang="en-US" sz="1600" dirty="0">
                          <a:effectLst/>
                          <a:latin typeface="Verdana"/>
                          <a:ea typeface="Times New Roman"/>
                          <a:cs typeface="Verdana"/>
                        </a:rPr>
                        <a:t>e </a:t>
                      </a:r>
                      <a:r>
                        <a:rPr lang="en-US" sz="1600" spc="-5" dirty="0">
                          <a:effectLst/>
                          <a:latin typeface="Verdana"/>
                          <a:ea typeface="Times New Roman"/>
                          <a:cs typeface="Verdana"/>
                        </a:rPr>
                        <a:t> </a:t>
                      </a:r>
                      <a:r>
                        <a:rPr lang="en-US" sz="1600" spc="30" dirty="0">
                          <a:effectLst/>
                          <a:latin typeface="Verdana"/>
                          <a:ea typeface="Times New Roman"/>
                          <a:cs typeface="Verdana"/>
                        </a:rPr>
                        <a:t>languag</a:t>
                      </a:r>
                      <a:r>
                        <a:rPr lang="en-US" sz="1600" dirty="0">
                          <a:effectLst/>
                          <a:latin typeface="Verdana"/>
                          <a:ea typeface="Times New Roman"/>
                          <a:cs typeface="Verdana"/>
                        </a:rPr>
                        <a:t>e </a:t>
                      </a:r>
                      <a:r>
                        <a:rPr lang="en-US" sz="1600" spc="-5" dirty="0">
                          <a:effectLst/>
                          <a:latin typeface="Verdana"/>
                          <a:ea typeface="Times New Roman"/>
                          <a:cs typeface="Verdana"/>
                        </a:rPr>
                        <a:t> </a:t>
                      </a:r>
                      <a:r>
                        <a:rPr lang="en-US" sz="1600" spc="30" dirty="0">
                          <a:effectLst/>
                          <a:latin typeface="Verdana"/>
                          <a:ea typeface="Times New Roman"/>
                          <a:cs typeface="Verdana"/>
                        </a:rPr>
                        <a:t>in </a:t>
                      </a:r>
                      <a:r>
                        <a:rPr lang="en-US" sz="1600" dirty="0">
                          <a:effectLst/>
                          <a:latin typeface="Verdana"/>
                          <a:ea typeface="Times New Roman"/>
                          <a:cs typeface="Verdana"/>
                        </a:rPr>
                        <a:t>one go.</a:t>
                      </a:r>
                      <a:endParaRPr lang="en-US" sz="1600" dirty="0">
                        <a:effectLst/>
                        <a:latin typeface="Calibri"/>
                        <a:ea typeface="Times New Roman"/>
                        <a:cs typeface="Times New Roman"/>
                      </a:endParaRPr>
                    </a:p>
                  </a:txBody>
                  <a:tcPr marL="0" marR="0" marT="0" marB="0"/>
                </a:tc>
                <a:tc>
                  <a:txBody>
                    <a:bodyPr/>
                    <a:lstStyle/>
                    <a:p>
                      <a:pPr marL="60325" marR="27305" algn="just">
                        <a:lnSpc>
                          <a:spcPct val="115000"/>
                        </a:lnSpc>
                        <a:spcBef>
                          <a:spcPts val="460"/>
                        </a:spcBef>
                        <a:spcAft>
                          <a:spcPts val="0"/>
                        </a:spcAft>
                      </a:pPr>
                      <a:r>
                        <a:rPr lang="en-US" sz="1600" spc="10" dirty="0">
                          <a:effectLst/>
                          <a:latin typeface="Verdana"/>
                          <a:ea typeface="Times New Roman"/>
                          <a:cs typeface="Verdana"/>
                        </a:rPr>
                        <a:t>I</a:t>
                      </a:r>
                      <a:r>
                        <a:rPr lang="en-US" sz="1600" dirty="0">
                          <a:effectLst/>
                          <a:latin typeface="Verdana"/>
                          <a:ea typeface="Times New Roman"/>
                          <a:cs typeface="Verdana"/>
                        </a:rPr>
                        <a:t>t</a:t>
                      </a:r>
                      <a:r>
                        <a:rPr lang="en-US" sz="1600" spc="105" dirty="0">
                          <a:effectLst/>
                          <a:latin typeface="Verdana"/>
                          <a:ea typeface="Times New Roman"/>
                          <a:cs typeface="Verdana"/>
                        </a:rPr>
                        <a:t> </a:t>
                      </a:r>
                      <a:r>
                        <a:rPr lang="en-US" sz="1600" spc="10" dirty="0">
                          <a:effectLst/>
                          <a:latin typeface="Verdana"/>
                          <a:ea typeface="Times New Roman"/>
                          <a:cs typeface="Verdana"/>
                        </a:rPr>
                        <a:t>take</a:t>
                      </a:r>
                      <a:r>
                        <a:rPr lang="en-US" sz="1600" dirty="0">
                          <a:effectLst/>
                          <a:latin typeface="Verdana"/>
                          <a:ea typeface="Times New Roman"/>
                          <a:cs typeface="Verdana"/>
                        </a:rPr>
                        <a:t>s</a:t>
                      </a:r>
                      <a:r>
                        <a:rPr lang="en-US" sz="1600" spc="105" dirty="0">
                          <a:effectLst/>
                          <a:latin typeface="Verdana"/>
                          <a:ea typeface="Times New Roman"/>
                          <a:cs typeface="Verdana"/>
                        </a:rPr>
                        <a:t> </a:t>
                      </a:r>
                      <a:r>
                        <a:rPr lang="en-US" sz="1600" spc="10" dirty="0">
                          <a:effectLst/>
                          <a:latin typeface="Verdana"/>
                          <a:ea typeface="Times New Roman"/>
                          <a:cs typeface="Verdana"/>
                        </a:rPr>
                        <a:t>mor</a:t>
                      </a:r>
                      <a:r>
                        <a:rPr lang="en-US" sz="1600" dirty="0">
                          <a:effectLst/>
                          <a:latin typeface="Verdana"/>
                          <a:ea typeface="Times New Roman"/>
                          <a:cs typeface="Verdana"/>
                        </a:rPr>
                        <a:t>e</a:t>
                      </a:r>
                      <a:r>
                        <a:rPr lang="en-US" sz="1600" spc="105" dirty="0">
                          <a:effectLst/>
                          <a:latin typeface="Verdana"/>
                          <a:ea typeface="Times New Roman"/>
                          <a:cs typeface="Verdana"/>
                        </a:rPr>
                        <a:t> </a:t>
                      </a:r>
                      <a:r>
                        <a:rPr lang="en-US" sz="1600" spc="10" dirty="0">
                          <a:effectLst/>
                          <a:latin typeface="Verdana"/>
                          <a:ea typeface="Times New Roman"/>
                          <a:cs typeface="Verdana"/>
                        </a:rPr>
                        <a:t>tim</a:t>
                      </a:r>
                      <a:r>
                        <a:rPr lang="en-US" sz="1600" dirty="0">
                          <a:effectLst/>
                          <a:latin typeface="Verdana"/>
                          <a:ea typeface="Times New Roman"/>
                          <a:cs typeface="Verdana"/>
                        </a:rPr>
                        <a:t>e</a:t>
                      </a:r>
                      <a:r>
                        <a:rPr lang="en-US" sz="1600" spc="105" dirty="0">
                          <a:effectLst/>
                          <a:latin typeface="Verdana"/>
                          <a:ea typeface="Times New Roman"/>
                          <a:cs typeface="Verdana"/>
                        </a:rPr>
                        <a:t> </a:t>
                      </a:r>
                      <a:r>
                        <a:rPr lang="en-US" sz="1600" spc="10" dirty="0">
                          <a:effectLst/>
                          <a:latin typeface="Verdana"/>
                          <a:ea typeface="Times New Roman"/>
                          <a:cs typeface="Verdana"/>
                        </a:rPr>
                        <a:t>i</a:t>
                      </a:r>
                      <a:r>
                        <a:rPr lang="en-US" sz="1600" dirty="0">
                          <a:effectLst/>
                          <a:latin typeface="Verdana"/>
                          <a:ea typeface="Times New Roman"/>
                          <a:cs typeface="Verdana"/>
                        </a:rPr>
                        <a:t>n</a:t>
                      </a:r>
                      <a:r>
                        <a:rPr lang="en-US" sz="1600" spc="105" dirty="0">
                          <a:effectLst/>
                          <a:latin typeface="Verdana"/>
                          <a:ea typeface="Times New Roman"/>
                          <a:cs typeface="Verdana"/>
                        </a:rPr>
                        <a:t> </a:t>
                      </a:r>
                      <a:r>
                        <a:rPr lang="en-US" sz="1600" spc="10" dirty="0">
                          <a:effectLst/>
                          <a:latin typeface="Verdana"/>
                          <a:ea typeface="Times New Roman"/>
                          <a:cs typeface="Verdana"/>
                        </a:rPr>
                        <a:t>executio</a:t>
                      </a:r>
                      <a:r>
                        <a:rPr lang="en-US" sz="1600" dirty="0">
                          <a:effectLst/>
                          <a:latin typeface="Verdana"/>
                          <a:ea typeface="Times New Roman"/>
                          <a:cs typeface="Verdana"/>
                        </a:rPr>
                        <a:t>n</a:t>
                      </a:r>
                      <a:r>
                        <a:rPr lang="en-US" sz="1600" spc="105" dirty="0">
                          <a:effectLst/>
                          <a:latin typeface="Verdana"/>
                          <a:ea typeface="Times New Roman"/>
                          <a:cs typeface="Verdana"/>
                        </a:rPr>
                        <a:t> </a:t>
                      </a:r>
                      <a:r>
                        <a:rPr lang="en-US" sz="1600" spc="10" dirty="0">
                          <a:effectLst/>
                          <a:latin typeface="Verdana"/>
                          <a:ea typeface="Times New Roman"/>
                          <a:cs typeface="Verdana"/>
                        </a:rPr>
                        <a:t>o</a:t>
                      </a:r>
                      <a:r>
                        <a:rPr lang="en-US" sz="1600" dirty="0">
                          <a:effectLst/>
                          <a:latin typeface="Verdana"/>
                          <a:ea typeface="Times New Roman"/>
                          <a:cs typeface="Verdana"/>
                        </a:rPr>
                        <a:t>f</a:t>
                      </a:r>
                      <a:r>
                        <a:rPr lang="en-US" sz="1600" spc="105" dirty="0">
                          <a:effectLst/>
                          <a:latin typeface="Verdana"/>
                          <a:ea typeface="Times New Roman"/>
                          <a:cs typeface="Verdana"/>
                        </a:rPr>
                        <a:t> </a:t>
                      </a:r>
                      <a:r>
                        <a:rPr lang="en-US" sz="1600" dirty="0">
                          <a:effectLst/>
                          <a:latin typeface="Verdana"/>
                          <a:ea typeface="Times New Roman"/>
                          <a:cs typeface="Verdana"/>
                        </a:rPr>
                        <a:t>a </a:t>
                      </a:r>
                      <a:r>
                        <a:rPr lang="en-US" sz="1600" spc="30" dirty="0">
                          <a:effectLst/>
                          <a:latin typeface="Verdana"/>
                          <a:ea typeface="Times New Roman"/>
                          <a:cs typeface="Verdana"/>
                        </a:rPr>
                        <a:t>progra</a:t>
                      </a:r>
                      <a:r>
                        <a:rPr lang="en-US" sz="1600" dirty="0">
                          <a:effectLst/>
                          <a:latin typeface="Verdana"/>
                          <a:ea typeface="Times New Roman"/>
                          <a:cs typeface="Verdana"/>
                        </a:rPr>
                        <a:t>m </a:t>
                      </a:r>
                      <a:r>
                        <a:rPr lang="en-US" sz="1600" spc="10" dirty="0">
                          <a:effectLst/>
                          <a:latin typeface="Verdana"/>
                          <a:ea typeface="Times New Roman"/>
                          <a:cs typeface="Verdana"/>
                        </a:rPr>
                        <a:t> </a:t>
                      </a:r>
                      <a:r>
                        <a:rPr lang="en-US" sz="1600" spc="30" dirty="0">
                          <a:effectLst/>
                          <a:latin typeface="Verdana"/>
                          <a:ea typeface="Times New Roman"/>
                          <a:cs typeface="Verdana"/>
                        </a:rPr>
                        <a:t>a</a:t>
                      </a:r>
                      <a:r>
                        <a:rPr lang="en-US" sz="1600" dirty="0">
                          <a:effectLst/>
                          <a:latin typeface="Verdana"/>
                          <a:ea typeface="Times New Roman"/>
                          <a:cs typeface="Verdana"/>
                        </a:rPr>
                        <a:t>s </a:t>
                      </a:r>
                      <a:r>
                        <a:rPr lang="en-US" sz="1600" spc="10" dirty="0">
                          <a:effectLst/>
                          <a:latin typeface="Verdana"/>
                          <a:ea typeface="Times New Roman"/>
                          <a:cs typeface="Verdana"/>
                        </a:rPr>
                        <a:t> </a:t>
                      </a:r>
                      <a:r>
                        <a:rPr lang="en-US" sz="1600" spc="30" dirty="0">
                          <a:effectLst/>
                          <a:latin typeface="Verdana"/>
                          <a:ea typeface="Times New Roman"/>
                          <a:cs typeface="Verdana"/>
                        </a:rPr>
                        <a:t>i</a:t>
                      </a:r>
                      <a:r>
                        <a:rPr lang="en-US" sz="1600" dirty="0">
                          <a:effectLst/>
                          <a:latin typeface="Verdana"/>
                          <a:ea typeface="Times New Roman"/>
                          <a:cs typeface="Verdana"/>
                        </a:rPr>
                        <a:t>t </a:t>
                      </a:r>
                      <a:r>
                        <a:rPr lang="en-US" sz="1600" spc="10" dirty="0">
                          <a:effectLst/>
                          <a:latin typeface="Verdana"/>
                          <a:ea typeface="Times New Roman"/>
                          <a:cs typeface="Verdana"/>
                        </a:rPr>
                        <a:t> </a:t>
                      </a:r>
                      <a:r>
                        <a:rPr lang="en-US" sz="1600" spc="30" dirty="0">
                          <a:effectLst/>
                          <a:latin typeface="Verdana"/>
                          <a:ea typeface="Times New Roman"/>
                          <a:cs typeface="Verdana"/>
                        </a:rPr>
                        <a:t>translate</a:t>
                      </a:r>
                      <a:r>
                        <a:rPr lang="en-US" sz="1600" dirty="0">
                          <a:effectLst/>
                          <a:latin typeface="Verdana"/>
                          <a:ea typeface="Times New Roman"/>
                          <a:cs typeface="Verdana"/>
                        </a:rPr>
                        <a:t>s </a:t>
                      </a:r>
                      <a:r>
                        <a:rPr lang="en-US" sz="1600" spc="10" dirty="0">
                          <a:effectLst/>
                          <a:latin typeface="Verdana"/>
                          <a:ea typeface="Times New Roman"/>
                          <a:cs typeface="Verdana"/>
                        </a:rPr>
                        <a:t> </a:t>
                      </a:r>
                      <a:r>
                        <a:rPr lang="en-US" sz="1600" spc="30" dirty="0">
                          <a:effectLst/>
                          <a:latin typeface="Verdana"/>
                          <a:ea typeface="Times New Roman"/>
                          <a:cs typeface="Verdana"/>
                        </a:rPr>
                        <a:t>th</a:t>
                      </a:r>
                      <a:r>
                        <a:rPr lang="en-US" sz="1600" dirty="0">
                          <a:effectLst/>
                          <a:latin typeface="Verdana"/>
                          <a:ea typeface="Times New Roman"/>
                          <a:cs typeface="Verdana"/>
                        </a:rPr>
                        <a:t>e </a:t>
                      </a:r>
                      <a:r>
                        <a:rPr lang="en-US" sz="1600" spc="10" dirty="0">
                          <a:effectLst/>
                          <a:latin typeface="Verdana"/>
                          <a:ea typeface="Times New Roman"/>
                          <a:cs typeface="Verdana"/>
                        </a:rPr>
                        <a:t> </a:t>
                      </a:r>
                      <a:r>
                        <a:rPr lang="en-US" sz="1600" spc="30" dirty="0">
                          <a:effectLst/>
                          <a:latin typeface="Verdana"/>
                          <a:ea typeface="Times New Roman"/>
                          <a:cs typeface="Verdana"/>
                        </a:rPr>
                        <a:t>high </a:t>
                      </a:r>
                      <a:r>
                        <a:rPr lang="en-US" sz="1600" spc="20" dirty="0">
                          <a:effectLst/>
                          <a:latin typeface="Verdana"/>
                          <a:ea typeface="Times New Roman"/>
                          <a:cs typeface="Verdana"/>
                        </a:rPr>
                        <a:t>leve</a:t>
                      </a:r>
                      <a:r>
                        <a:rPr lang="en-US" sz="1600" dirty="0">
                          <a:effectLst/>
                          <a:latin typeface="Verdana"/>
                          <a:ea typeface="Times New Roman"/>
                          <a:cs typeface="Verdana"/>
                        </a:rPr>
                        <a:t>l </a:t>
                      </a:r>
                      <a:r>
                        <a:rPr lang="en-US" sz="1600" spc="-100" dirty="0">
                          <a:effectLst/>
                          <a:latin typeface="Verdana"/>
                          <a:ea typeface="Times New Roman"/>
                          <a:cs typeface="Verdana"/>
                        </a:rPr>
                        <a:t> </a:t>
                      </a:r>
                      <a:r>
                        <a:rPr lang="en-US" sz="1600" spc="20" dirty="0">
                          <a:effectLst/>
                          <a:latin typeface="Verdana"/>
                          <a:ea typeface="Times New Roman"/>
                          <a:cs typeface="Verdana"/>
                        </a:rPr>
                        <a:t>progra</a:t>
                      </a:r>
                      <a:r>
                        <a:rPr lang="en-US" sz="1600" dirty="0">
                          <a:effectLst/>
                          <a:latin typeface="Verdana"/>
                          <a:ea typeface="Times New Roman"/>
                          <a:cs typeface="Verdana"/>
                        </a:rPr>
                        <a:t>m </a:t>
                      </a:r>
                      <a:r>
                        <a:rPr lang="en-US" sz="1600" spc="-100" dirty="0">
                          <a:effectLst/>
                          <a:latin typeface="Verdana"/>
                          <a:ea typeface="Times New Roman"/>
                          <a:cs typeface="Verdana"/>
                        </a:rPr>
                        <a:t> </a:t>
                      </a:r>
                      <a:r>
                        <a:rPr lang="en-US" sz="1600" spc="20" dirty="0">
                          <a:effectLst/>
                          <a:latin typeface="Verdana"/>
                          <a:ea typeface="Times New Roman"/>
                          <a:cs typeface="Verdana"/>
                        </a:rPr>
                        <a:t>int</a:t>
                      </a:r>
                      <a:r>
                        <a:rPr lang="en-US" sz="1600" dirty="0">
                          <a:effectLst/>
                          <a:latin typeface="Verdana"/>
                          <a:ea typeface="Times New Roman"/>
                          <a:cs typeface="Verdana"/>
                        </a:rPr>
                        <a:t>o </a:t>
                      </a:r>
                      <a:r>
                        <a:rPr lang="en-US" sz="1600" spc="-100" dirty="0">
                          <a:effectLst/>
                          <a:latin typeface="Verdana"/>
                          <a:ea typeface="Times New Roman"/>
                          <a:cs typeface="Verdana"/>
                        </a:rPr>
                        <a:t> </a:t>
                      </a:r>
                      <a:r>
                        <a:rPr lang="en-US" sz="1600" spc="20" dirty="0">
                          <a:effectLst/>
                          <a:latin typeface="Verdana"/>
                          <a:ea typeface="Times New Roman"/>
                          <a:cs typeface="Verdana"/>
                        </a:rPr>
                        <a:t>a</a:t>
                      </a:r>
                      <a:r>
                        <a:rPr lang="en-US" sz="1600" dirty="0">
                          <a:effectLst/>
                          <a:latin typeface="Verdana"/>
                          <a:ea typeface="Times New Roman"/>
                          <a:cs typeface="Verdana"/>
                        </a:rPr>
                        <a:t>n </a:t>
                      </a:r>
                      <a:r>
                        <a:rPr lang="en-US" sz="1600" spc="-100" dirty="0">
                          <a:effectLst/>
                          <a:latin typeface="Verdana"/>
                          <a:ea typeface="Times New Roman"/>
                          <a:cs typeface="Verdana"/>
                        </a:rPr>
                        <a:t> </a:t>
                      </a:r>
                      <a:r>
                        <a:rPr lang="en-US" sz="1600" spc="20" dirty="0">
                          <a:effectLst/>
                          <a:latin typeface="Verdana"/>
                          <a:ea typeface="Times New Roman"/>
                          <a:cs typeface="Verdana"/>
                        </a:rPr>
                        <a:t>intermediate </a:t>
                      </a:r>
                      <a:r>
                        <a:rPr lang="en-US" sz="1600" dirty="0">
                          <a:effectLst/>
                          <a:latin typeface="Verdana"/>
                          <a:ea typeface="Times New Roman"/>
                          <a:cs typeface="Verdana"/>
                        </a:rPr>
                        <a:t>form before executing it.</a:t>
                      </a:r>
                      <a:endParaRPr lang="en-US" sz="1600" dirty="0">
                        <a:effectLst/>
                        <a:latin typeface="Calibri"/>
                        <a:ea typeface="Times New Roman"/>
                        <a:cs typeface="Times New Roman"/>
                      </a:endParaRPr>
                    </a:p>
                  </a:txBody>
                  <a:tcPr marL="0" marR="0" marT="0" marB="0"/>
                </a:tc>
              </a:tr>
              <a:tr h="713440">
                <a:tc>
                  <a:txBody>
                    <a:bodyPr/>
                    <a:lstStyle/>
                    <a:p>
                      <a:pPr marL="50800" marR="0">
                        <a:lnSpc>
                          <a:spcPct val="115000"/>
                        </a:lnSpc>
                        <a:spcBef>
                          <a:spcPts val="460"/>
                        </a:spcBef>
                        <a:spcAft>
                          <a:spcPts val="0"/>
                        </a:spcAft>
                      </a:pPr>
                      <a:r>
                        <a:rPr lang="en-US" sz="1600">
                          <a:effectLst/>
                          <a:latin typeface="Verdana"/>
                          <a:ea typeface="Times New Roman"/>
                          <a:cs typeface="Verdana"/>
                        </a:rPr>
                        <a:t>5.</a:t>
                      </a:r>
                      <a:endParaRPr lang="en-US" sz="1600">
                        <a:effectLst/>
                        <a:latin typeface="Calibri"/>
                        <a:ea typeface="Times New Roman"/>
                        <a:cs typeface="Times New Roman"/>
                      </a:endParaRPr>
                    </a:p>
                  </a:txBody>
                  <a:tcPr marL="0" marR="0" marT="0" marB="0"/>
                </a:tc>
                <a:tc>
                  <a:txBody>
                    <a:bodyPr/>
                    <a:lstStyle/>
                    <a:p>
                      <a:pPr marL="60325" marR="0">
                        <a:lnSpc>
                          <a:spcPct val="115000"/>
                        </a:lnSpc>
                        <a:spcBef>
                          <a:spcPts val="460"/>
                        </a:spcBef>
                        <a:spcAft>
                          <a:spcPts val="0"/>
                        </a:spcAft>
                      </a:pPr>
                      <a:r>
                        <a:rPr lang="en-US" sz="1600">
                          <a:effectLst/>
                          <a:latin typeface="Verdana"/>
                          <a:ea typeface="Times New Roman"/>
                          <a:cs typeface="Verdana"/>
                        </a:rPr>
                        <a:t>It requires more memory space</a:t>
                      </a:r>
                      <a:endParaRPr lang="en-US" sz="1600">
                        <a:effectLst/>
                        <a:latin typeface="Calibri"/>
                        <a:ea typeface="Times New Roman"/>
                        <a:cs typeface="Times New Roman"/>
                      </a:endParaRPr>
                    </a:p>
                  </a:txBody>
                  <a:tcPr marL="0" marR="0" marT="0" marB="0"/>
                </a:tc>
                <a:tc>
                  <a:txBody>
                    <a:bodyPr/>
                    <a:lstStyle/>
                    <a:p>
                      <a:pPr marL="60325" marR="0">
                        <a:lnSpc>
                          <a:spcPct val="115000"/>
                        </a:lnSpc>
                        <a:spcBef>
                          <a:spcPts val="460"/>
                        </a:spcBef>
                        <a:spcAft>
                          <a:spcPts val="0"/>
                        </a:spcAft>
                      </a:pPr>
                      <a:r>
                        <a:rPr lang="en-US" sz="1600" dirty="0">
                          <a:effectLst/>
                          <a:latin typeface="Verdana"/>
                          <a:ea typeface="Times New Roman"/>
                          <a:cs typeface="Verdana"/>
                        </a:rPr>
                        <a:t>It requires less memory space.</a:t>
                      </a:r>
                      <a:endParaRPr lang="en-US" sz="1600" dirty="0">
                        <a:effectLst/>
                        <a:latin typeface="Calibri"/>
                        <a:ea typeface="Times New Roman"/>
                        <a:cs typeface="Times New Roman"/>
                      </a:endParaRPr>
                    </a:p>
                  </a:txBody>
                  <a:tcPr marL="0" marR="0" marT="0" marB="0"/>
                </a:tc>
              </a:tr>
            </a:tbl>
          </a:graphicData>
        </a:graphic>
      </p:graphicFrame>
    </p:spTree>
    <p:extLst>
      <p:ext uri="{BB962C8B-B14F-4D97-AF65-F5344CB8AC3E}">
        <p14:creationId xmlns:p14="http://schemas.microsoft.com/office/powerpoint/2010/main" val="12863862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5638800"/>
          </a:xfrm>
        </p:spPr>
        <p:txBody>
          <a:bodyPr/>
          <a:lstStyle/>
          <a:p>
            <a:pPr marL="0" indent="0">
              <a:buNone/>
            </a:pPr>
            <a:r>
              <a:rPr lang="en-US" sz="4000" b="1" i="1" dirty="0"/>
              <a:t>Linkers</a:t>
            </a:r>
            <a:endParaRPr lang="en-US" sz="4000" dirty="0"/>
          </a:p>
          <a:p>
            <a:pPr marL="0" indent="0">
              <a:buNone/>
            </a:pPr>
            <a:r>
              <a:rPr lang="en-US" dirty="0"/>
              <a:t> </a:t>
            </a:r>
            <a:r>
              <a:rPr lang="en-US" sz="3600" dirty="0" smtClean="0"/>
              <a:t>Linkers </a:t>
            </a:r>
            <a:r>
              <a:rPr lang="en-US" sz="3600" dirty="0"/>
              <a:t>are the programs which combine </a:t>
            </a:r>
            <a:r>
              <a:rPr lang="en-US" sz="3600" dirty="0" smtClean="0"/>
              <a:t>the different </a:t>
            </a:r>
            <a:r>
              <a:rPr lang="en-US" sz="3600" dirty="0"/>
              <a:t>pieces of </a:t>
            </a:r>
            <a:r>
              <a:rPr lang="en-US" sz="3600" dirty="0" smtClean="0"/>
              <a:t>program codes files </a:t>
            </a:r>
            <a:r>
              <a:rPr lang="en-US" sz="3600" dirty="0"/>
              <a:t>or modules to form an executable program. Linkers also replace symbolic addresses with real addresses</a:t>
            </a:r>
            <a:r>
              <a:rPr lang="en-US" sz="3600" dirty="0" smtClean="0"/>
              <a:t>.</a:t>
            </a:r>
            <a:endParaRPr lang="en-US" sz="3600" dirty="0"/>
          </a:p>
        </p:txBody>
      </p:sp>
    </p:spTree>
    <p:extLst>
      <p:ext uri="{BB962C8B-B14F-4D97-AF65-F5344CB8AC3E}">
        <p14:creationId xmlns:p14="http://schemas.microsoft.com/office/powerpoint/2010/main" val="24962792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Application Software</a:t>
            </a:r>
            <a:br>
              <a:rPr lang="en-US" b="1" dirty="0"/>
            </a:br>
            <a:endParaRPr lang="en-US" dirty="0"/>
          </a:p>
        </p:txBody>
      </p:sp>
      <p:sp>
        <p:nvSpPr>
          <p:cNvPr id="3" name="Content Placeholder 2"/>
          <p:cNvSpPr>
            <a:spLocks noGrp="1"/>
          </p:cNvSpPr>
          <p:nvPr>
            <p:ph sz="quarter" idx="1"/>
          </p:nvPr>
        </p:nvSpPr>
        <p:spPr/>
        <p:txBody>
          <a:bodyPr>
            <a:normAutofit/>
          </a:bodyPr>
          <a:lstStyle/>
          <a:p>
            <a:r>
              <a:rPr lang="en-US" dirty="0" smtClean="0"/>
              <a:t>Application </a:t>
            </a:r>
            <a:r>
              <a:rPr lang="en-US" dirty="0"/>
              <a:t>software are those set of programs which are designed to do </a:t>
            </a:r>
            <a:r>
              <a:rPr lang="en-US" dirty="0" smtClean="0"/>
              <a:t>some specific </a:t>
            </a:r>
            <a:r>
              <a:rPr lang="en-US" dirty="0"/>
              <a:t>jobs. It consists of programs which direct computers to perform </a:t>
            </a:r>
            <a:r>
              <a:rPr lang="en-US" dirty="0" smtClean="0"/>
              <a:t>specific activities </a:t>
            </a:r>
            <a:r>
              <a:rPr lang="en-US" dirty="0"/>
              <a:t>for </a:t>
            </a:r>
            <a:r>
              <a:rPr lang="en-US" dirty="0" smtClean="0"/>
              <a:t>the end users</a:t>
            </a:r>
          </a:p>
          <a:p>
            <a:r>
              <a:rPr lang="en-US" dirty="0" smtClean="0"/>
              <a:t>Examples:</a:t>
            </a:r>
          </a:p>
          <a:p>
            <a:r>
              <a:rPr lang="en-US" dirty="0"/>
              <a:t>⇒</a:t>
            </a:r>
            <a:r>
              <a:rPr lang="en-US" dirty="0" smtClean="0"/>
              <a:t> </a:t>
            </a:r>
            <a:r>
              <a:rPr lang="en-US" b="1" dirty="0"/>
              <a:t>Word processing software. </a:t>
            </a:r>
            <a:endParaRPr lang="en-US" b="1" dirty="0" smtClean="0"/>
          </a:p>
          <a:p>
            <a:r>
              <a:rPr lang="en-US" dirty="0" smtClean="0"/>
              <a:t>⇒ </a:t>
            </a:r>
            <a:r>
              <a:rPr lang="en-US" b="1" dirty="0"/>
              <a:t>Spreadsheet </a:t>
            </a:r>
            <a:r>
              <a:rPr lang="en-US" b="1" dirty="0" smtClean="0"/>
              <a:t>software</a:t>
            </a:r>
            <a:endParaRPr lang="en-US" dirty="0"/>
          </a:p>
          <a:p>
            <a:r>
              <a:rPr lang="en-US" dirty="0"/>
              <a:t>⇒ </a:t>
            </a:r>
            <a:r>
              <a:rPr lang="en-US" b="1" dirty="0"/>
              <a:t>Graphics </a:t>
            </a:r>
            <a:r>
              <a:rPr lang="en-US" b="1" dirty="0" smtClean="0"/>
              <a:t>software</a:t>
            </a:r>
          </a:p>
          <a:p>
            <a:r>
              <a:rPr lang="en-US" dirty="0" smtClean="0"/>
              <a:t>⇒ </a:t>
            </a:r>
            <a:r>
              <a:rPr lang="en-US" b="1" dirty="0"/>
              <a:t>Media players. </a:t>
            </a:r>
            <a:endParaRPr lang="en-US" dirty="0"/>
          </a:p>
          <a:p>
            <a:r>
              <a:rPr lang="en-US" dirty="0"/>
              <a:t>⇒ </a:t>
            </a:r>
            <a:r>
              <a:rPr lang="en-US" b="1" dirty="0"/>
              <a:t>Enterprise </a:t>
            </a:r>
            <a:r>
              <a:rPr lang="en-US" b="1" dirty="0" smtClean="0"/>
              <a:t>software, etc.</a:t>
            </a:r>
            <a:endParaRPr lang="en-US" dirty="0"/>
          </a:p>
        </p:txBody>
      </p:sp>
    </p:spTree>
    <p:extLst>
      <p:ext uri="{BB962C8B-B14F-4D97-AF65-F5344CB8AC3E}">
        <p14:creationId xmlns:p14="http://schemas.microsoft.com/office/powerpoint/2010/main" val="874298520"/>
      </p:ext>
    </p:extLst>
  </p:cSld>
  <p:clrMapOvr>
    <a:masterClrMapping/>
  </p:clrMapOvr>
  <p:transition spd="slow">
    <p:push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382000" cy="1143000"/>
          </a:xfrm>
        </p:spPr>
        <p:txBody>
          <a:bodyPr>
            <a:normAutofit fontScale="90000"/>
          </a:bodyPr>
          <a:lstStyle/>
          <a:p>
            <a:r>
              <a:rPr lang="en-US" b="1" u="sng" dirty="0">
                <a:latin typeface="Baskerville Old Face" pitchFamily="18" charset="0"/>
              </a:rPr>
              <a:t>Classification of application software on the </a:t>
            </a:r>
            <a:r>
              <a:rPr lang="en-US" b="1" u="sng" dirty="0" smtClean="0">
                <a:latin typeface="Baskerville Old Face" pitchFamily="18" charset="0"/>
              </a:rPr>
              <a:t>basis of </a:t>
            </a:r>
            <a:r>
              <a:rPr lang="en-US" b="1" u="sng" dirty="0">
                <a:latin typeface="Baskerville Old Face" pitchFamily="18" charset="0"/>
              </a:rPr>
              <a:t>purpose of use</a:t>
            </a:r>
            <a:endParaRPr lang="en-US" u="sng" dirty="0">
              <a:latin typeface="Baskerville Old Face" pitchFamily="18" charset="0"/>
            </a:endParaRPr>
          </a:p>
        </p:txBody>
      </p:sp>
      <p:sp>
        <p:nvSpPr>
          <p:cNvPr id="3" name="Content Placeholder 2"/>
          <p:cNvSpPr>
            <a:spLocks noGrp="1"/>
          </p:cNvSpPr>
          <p:nvPr>
            <p:ph sz="quarter" idx="1"/>
          </p:nvPr>
        </p:nvSpPr>
        <p:spPr/>
        <p:txBody>
          <a:bodyPr>
            <a:normAutofit lnSpcReduction="10000"/>
          </a:bodyPr>
          <a:lstStyle/>
          <a:p>
            <a:r>
              <a:rPr lang="en-US" b="1" dirty="0"/>
              <a:t>General purpose application </a:t>
            </a:r>
            <a:r>
              <a:rPr lang="en-US" b="1" dirty="0" smtClean="0"/>
              <a:t>software: </a:t>
            </a:r>
            <a:r>
              <a:rPr lang="en-US" dirty="0" smtClean="0"/>
              <a:t>These </a:t>
            </a:r>
            <a:r>
              <a:rPr lang="en-US" dirty="0"/>
              <a:t>software perform </a:t>
            </a:r>
            <a:r>
              <a:rPr lang="en-US" dirty="0" smtClean="0"/>
              <a:t>common information </a:t>
            </a:r>
            <a:r>
              <a:rPr lang="en-US" dirty="0"/>
              <a:t>processing jobs for the end users. There are sometimes </a:t>
            </a:r>
            <a:r>
              <a:rPr lang="en-US" dirty="0" smtClean="0"/>
              <a:t>called productivity </a:t>
            </a:r>
            <a:r>
              <a:rPr lang="en-US" dirty="0"/>
              <a:t>packages as they significantly increase the productivity of the end user.</a:t>
            </a:r>
          </a:p>
          <a:p>
            <a:pPr marL="274320" lvl="1" indent="0">
              <a:buNone/>
            </a:pPr>
            <a:r>
              <a:rPr lang="en-US" dirty="0"/>
              <a:t>These software can be used for more than one purpose but with limited </a:t>
            </a:r>
            <a:r>
              <a:rPr lang="en-US" dirty="0" smtClean="0"/>
              <a:t>capabilities.</a:t>
            </a:r>
          </a:p>
          <a:p>
            <a:r>
              <a:rPr lang="en-US" b="1" dirty="0"/>
              <a:t>Specific purpose application software. </a:t>
            </a:r>
            <a:r>
              <a:rPr lang="en-US" dirty="0"/>
              <a:t>These software are developed </a:t>
            </a:r>
            <a:r>
              <a:rPr lang="en-US" dirty="0" smtClean="0"/>
              <a:t>to perform </a:t>
            </a:r>
            <a:r>
              <a:rPr lang="en-US" dirty="0"/>
              <a:t>predefined jobs. These software serve only few purposes but they </a:t>
            </a:r>
            <a:r>
              <a:rPr lang="en-US" dirty="0" smtClean="0"/>
              <a:t>have greater </a:t>
            </a:r>
            <a:r>
              <a:rPr lang="en-US" dirty="0"/>
              <a:t>capabilities for each purpose.</a:t>
            </a:r>
          </a:p>
          <a:p>
            <a:pPr marL="0" indent="0">
              <a:buNone/>
            </a:pPr>
            <a:r>
              <a:rPr lang="en-US" dirty="0" smtClean="0"/>
              <a:t>	An example </a:t>
            </a:r>
            <a:r>
              <a:rPr lang="en-US" dirty="0"/>
              <a:t>of a specific purpose application software is </a:t>
            </a:r>
            <a:r>
              <a:rPr lang="en-US" dirty="0" err="1" smtClean="0"/>
              <a:t>Turbotax</a:t>
            </a:r>
            <a:r>
              <a:rPr lang="en-US" dirty="0" smtClean="0"/>
              <a:t> software</a:t>
            </a:r>
            <a:r>
              <a:rPr lang="en-US" dirty="0"/>
              <a:t>, a software used for preparing tax returns</a:t>
            </a:r>
          </a:p>
        </p:txBody>
      </p:sp>
    </p:spTree>
    <p:extLst>
      <p:ext uri="{BB962C8B-B14F-4D97-AF65-F5344CB8AC3E}">
        <p14:creationId xmlns:p14="http://schemas.microsoft.com/office/powerpoint/2010/main" val="1345482922"/>
      </p:ext>
    </p:extLst>
  </p:cSld>
  <p:clrMapOvr>
    <a:masterClrMapping/>
  </p:clrMapOvr>
  <p:transition spd="slow">
    <p:wip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Mode of Acquiring </a:t>
            </a:r>
            <a:r>
              <a:rPr lang="en-US" b="1" i="1" dirty="0" smtClean="0"/>
              <a:t>Software</a:t>
            </a:r>
            <a:endParaRPr lang="en-US" dirty="0"/>
          </a:p>
        </p:txBody>
      </p:sp>
      <p:sp>
        <p:nvSpPr>
          <p:cNvPr id="3" name="Content Placeholder 2"/>
          <p:cNvSpPr>
            <a:spLocks noGrp="1"/>
          </p:cNvSpPr>
          <p:nvPr>
            <p:ph sz="quarter" idx="1"/>
          </p:nvPr>
        </p:nvSpPr>
        <p:spPr/>
        <p:txBody>
          <a:bodyPr>
            <a:normAutofit/>
          </a:bodyPr>
          <a:lstStyle/>
          <a:p>
            <a:r>
              <a:rPr lang="en-US" dirty="0" smtClean="0"/>
              <a:t>There </a:t>
            </a:r>
            <a:r>
              <a:rPr lang="en-US" dirty="0"/>
              <a:t>are two modes of acquiring a desired software.</a:t>
            </a:r>
          </a:p>
          <a:p>
            <a:pPr marL="0" indent="0">
              <a:buNone/>
            </a:pPr>
            <a:r>
              <a:rPr lang="en-US" dirty="0"/>
              <a:t>⇒ buying a pre-written software, and</a:t>
            </a:r>
          </a:p>
          <a:p>
            <a:pPr marL="0" indent="0">
              <a:buNone/>
            </a:pPr>
            <a:r>
              <a:rPr lang="en-US" dirty="0" smtClean="0"/>
              <a:t>⇒ Tailor-made </a:t>
            </a:r>
            <a:r>
              <a:rPr lang="en-US" dirty="0"/>
              <a:t>and customized software.</a:t>
            </a:r>
          </a:p>
        </p:txBody>
      </p:sp>
    </p:spTree>
    <p:extLst>
      <p:ext uri="{BB962C8B-B14F-4D97-AF65-F5344CB8AC3E}">
        <p14:creationId xmlns:p14="http://schemas.microsoft.com/office/powerpoint/2010/main" val="2190342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cap="all" dirty="0"/>
              <a:t>Characteristics of a Computer</a:t>
            </a:r>
            <a:endParaRPr lang="en-US" dirty="0"/>
          </a:p>
        </p:txBody>
      </p:sp>
      <p:sp>
        <p:nvSpPr>
          <p:cNvPr id="3" name="Content Placeholder 2"/>
          <p:cNvSpPr>
            <a:spLocks noGrp="1"/>
          </p:cNvSpPr>
          <p:nvPr>
            <p:ph sz="quarter" idx="1"/>
          </p:nvPr>
        </p:nvSpPr>
        <p:spPr/>
        <p:txBody>
          <a:bodyPr/>
          <a:lstStyle/>
          <a:p>
            <a:r>
              <a:rPr lang="en-US" dirty="0" smtClean="0"/>
              <a:t>Speed </a:t>
            </a:r>
          </a:p>
          <a:p>
            <a:r>
              <a:rPr lang="en-US" dirty="0" smtClean="0"/>
              <a:t>Accuracy</a:t>
            </a:r>
          </a:p>
          <a:p>
            <a:r>
              <a:rPr lang="en-US" dirty="0" smtClean="0"/>
              <a:t>Diligence</a:t>
            </a:r>
          </a:p>
          <a:p>
            <a:r>
              <a:rPr lang="en-US" dirty="0" smtClean="0"/>
              <a:t>Versatility</a:t>
            </a:r>
          </a:p>
          <a:p>
            <a:r>
              <a:rPr lang="en-US" dirty="0" smtClean="0"/>
              <a:t>Automatic</a:t>
            </a:r>
          </a:p>
          <a:p>
            <a:r>
              <a:rPr lang="en-US" dirty="0" smtClean="0"/>
              <a:t>Storage</a:t>
            </a:r>
          </a:p>
          <a:p>
            <a:endParaRPr lang="en-US" dirty="0"/>
          </a:p>
        </p:txBody>
      </p:sp>
    </p:spTree>
    <p:extLst>
      <p:ext uri="{BB962C8B-B14F-4D97-AF65-F5344CB8AC3E}">
        <p14:creationId xmlns:p14="http://schemas.microsoft.com/office/powerpoint/2010/main" val="40358584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dirty="0" smtClean="0"/>
              <a:t>Pre written software: ready made</a:t>
            </a:r>
            <a:endParaRPr lang="en-US" dirty="0"/>
          </a:p>
        </p:txBody>
      </p:sp>
      <p:sp>
        <p:nvSpPr>
          <p:cNvPr id="3" name="Content Placeholder 2"/>
          <p:cNvSpPr>
            <a:spLocks noGrp="1"/>
          </p:cNvSpPr>
          <p:nvPr>
            <p:ph sz="quarter" idx="1"/>
          </p:nvPr>
        </p:nvSpPr>
        <p:spPr>
          <a:xfrm>
            <a:off x="609600" y="1143000"/>
            <a:ext cx="8229600" cy="5181600"/>
          </a:xfrm>
        </p:spPr>
        <p:txBody>
          <a:bodyPr>
            <a:normAutofit fontScale="92500"/>
          </a:bodyPr>
          <a:lstStyle/>
          <a:p>
            <a:r>
              <a:rPr lang="en-US" b="1" dirty="0" smtClean="0"/>
              <a:t>Advantages</a:t>
            </a:r>
          </a:p>
          <a:p>
            <a:r>
              <a:rPr lang="en-US" dirty="0" smtClean="0"/>
              <a:t>It </a:t>
            </a:r>
            <a:r>
              <a:rPr lang="en-US" dirty="0"/>
              <a:t>is less costly as the research and development cost of that software </a:t>
            </a:r>
            <a:r>
              <a:rPr lang="en-US" dirty="0" smtClean="0"/>
              <a:t>is shared </a:t>
            </a:r>
            <a:r>
              <a:rPr lang="en-US" dirty="0"/>
              <a:t>by many buyers.</a:t>
            </a:r>
          </a:p>
          <a:p>
            <a:r>
              <a:rPr lang="en-US" dirty="0" smtClean="0"/>
              <a:t>It </a:t>
            </a:r>
            <a:r>
              <a:rPr lang="en-US" dirty="0"/>
              <a:t>saves time of the user </a:t>
            </a:r>
            <a:r>
              <a:rPr lang="en-US" dirty="0" smtClean="0"/>
              <a:t>as it can be </a:t>
            </a:r>
            <a:r>
              <a:rPr lang="en-US" dirty="0" err="1" smtClean="0"/>
              <a:t>useed</a:t>
            </a:r>
            <a:r>
              <a:rPr lang="en-US" dirty="0" smtClean="0"/>
              <a:t> </a:t>
            </a:r>
            <a:r>
              <a:rPr lang="en-US" dirty="0"/>
              <a:t>immediately after purchase.</a:t>
            </a:r>
          </a:p>
          <a:p>
            <a:r>
              <a:rPr lang="en-US" dirty="0" smtClean="0"/>
              <a:t> </a:t>
            </a:r>
            <a:r>
              <a:rPr lang="en-US" dirty="0"/>
              <a:t>It makes available the expert knowledge to the users at very low </a:t>
            </a:r>
            <a:r>
              <a:rPr lang="en-US" dirty="0" smtClean="0"/>
              <a:t>cost.</a:t>
            </a:r>
          </a:p>
          <a:p>
            <a:r>
              <a:rPr lang="en-US" dirty="0" smtClean="0"/>
              <a:t>The</a:t>
            </a:r>
            <a:r>
              <a:rPr lang="en-US" dirty="0"/>
              <a:t> </a:t>
            </a:r>
            <a:r>
              <a:rPr lang="en-US" dirty="0" smtClean="0"/>
              <a:t>user </a:t>
            </a:r>
            <a:r>
              <a:rPr lang="en-US" dirty="0"/>
              <a:t>is not required to set up his own research and development team.</a:t>
            </a:r>
          </a:p>
          <a:p>
            <a:r>
              <a:rPr lang="en-US" b="1" dirty="0" smtClean="0"/>
              <a:t>limitations </a:t>
            </a:r>
            <a:r>
              <a:rPr lang="en-US" b="1" dirty="0"/>
              <a:t>:</a:t>
            </a:r>
          </a:p>
          <a:p>
            <a:r>
              <a:rPr lang="en-US" dirty="0" smtClean="0"/>
              <a:t>Pre-written </a:t>
            </a:r>
            <a:r>
              <a:rPr lang="en-US" dirty="0"/>
              <a:t>software intend to meet the needs of a variety of users and</a:t>
            </a:r>
          </a:p>
          <a:p>
            <a:r>
              <a:rPr lang="en-US" dirty="0"/>
              <a:t>hence, it </a:t>
            </a:r>
            <a:r>
              <a:rPr lang="en-US" dirty="0" smtClean="0"/>
              <a:t>may </a:t>
            </a:r>
            <a:r>
              <a:rPr lang="en-US" dirty="0"/>
              <a:t>not satisfy </a:t>
            </a:r>
            <a:r>
              <a:rPr lang="en-US" dirty="0" smtClean="0"/>
              <a:t>the complete </a:t>
            </a:r>
            <a:r>
              <a:rPr lang="en-US" dirty="0"/>
              <a:t>requirements of the users;</a:t>
            </a:r>
          </a:p>
          <a:p>
            <a:r>
              <a:rPr lang="en-US" dirty="0" smtClean="0"/>
              <a:t>The </a:t>
            </a:r>
            <a:r>
              <a:rPr lang="en-US" dirty="0"/>
              <a:t>buyer has to depend on </a:t>
            </a:r>
            <a:r>
              <a:rPr lang="en-US" dirty="0" smtClean="0"/>
              <a:t>manufacturer </a:t>
            </a:r>
            <a:r>
              <a:rPr lang="en-US" dirty="0"/>
              <a:t>for updating the software.</a:t>
            </a:r>
          </a:p>
        </p:txBody>
      </p:sp>
    </p:spTree>
    <p:extLst>
      <p:ext uri="{BB962C8B-B14F-4D97-AF65-F5344CB8AC3E}">
        <p14:creationId xmlns:p14="http://schemas.microsoft.com/office/powerpoint/2010/main" val="1259218508"/>
      </p:ext>
    </p:extLst>
  </p:cSld>
  <p:clrMapOvr>
    <a:masterClrMapping/>
  </p:clrMapOvr>
  <p:transition spd="slow">
    <p:pull/>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62"/>
            <a:ext cx="7772400" cy="655638"/>
          </a:xfrm>
        </p:spPr>
        <p:txBody>
          <a:bodyPr>
            <a:normAutofit fontScale="90000"/>
          </a:bodyPr>
          <a:lstStyle/>
          <a:p>
            <a:r>
              <a:rPr lang="en-US" b="1" dirty="0"/>
              <a:t>Customized and </a:t>
            </a:r>
            <a:r>
              <a:rPr lang="en-US" b="1" dirty="0" smtClean="0"/>
              <a:t>tailor-made </a:t>
            </a:r>
            <a:r>
              <a:rPr lang="en-US" b="1" dirty="0"/>
              <a:t>software</a:t>
            </a:r>
            <a:endParaRPr lang="en-US" dirty="0"/>
          </a:p>
        </p:txBody>
      </p:sp>
      <p:sp>
        <p:nvSpPr>
          <p:cNvPr id="3" name="Content Placeholder 2"/>
          <p:cNvSpPr>
            <a:spLocks noGrp="1"/>
          </p:cNvSpPr>
          <p:nvPr>
            <p:ph sz="quarter" idx="1"/>
          </p:nvPr>
        </p:nvSpPr>
        <p:spPr>
          <a:xfrm>
            <a:off x="457200" y="914400"/>
            <a:ext cx="8229600" cy="5638800"/>
          </a:xfrm>
        </p:spPr>
        <p:txBody>
          <a:bodyPr/>
          <a:lstStyle/>
          <a:p>
            <a:endParaRPr lang="en-US" b="1" dirty="0" smtClean="0"/>
          </a:p>
          <a:p>
            <a:r>
              <a:rPr lang="en-US" b="1" dirty="0" smtClean="0"/>
              <a:t>Customized software: </a:t>
            </a:r>
            <a:r>
              <a:rPr lang="en-US" dirty="0" smtClean="0"/>
              <a:t>certain changes made in already available software to meet the requirements</a:t>
            </a:r>
          </a:p>
          <a:p>
            <a:endParaRPr lang="en-US" b="1" dirty="0" smtClean="0"/>
          </a:p>
          <a:p>
            <a:r>
              <a:rPr lang="en-US" b="1" dirty="0" smtClean="0"/>
              <a:t>Tailor-made software: </a:t>
            </a:r>
            <a:r>
              <a:rPr lang="en-US" dirty="0" smtClean="0"/>
              <a:t>developed </a:t>
            </a:r>
            <a:r>
              <a:rPr lang="en-US" dirty="0"/>
              <a:t>from the </a:t>
            </a:r>
            <a:r>
              <a:rPr lang="en-US" dirty="0" smtClean="0"/>
              <a:t>scratch afresh </a:t>
            </a:r>
            <a:r>
              <a:rPr lang="en-US" dirty="0"/>
              <a:t>as per the instructions of the user.</a:t>
            </a:r>
          </a:p>
        </p:txBody>
      </p:sp>
    </p:spTree>
    <p:extLst>
      <p:ext uri="{BB962C8B-B14F-4D97-AF65-F5344CB8AC3E}">
        <p14:creationId xmlns:p14="http://schemas.microsoft.com/office/powerpoint/2010/main" val="81353940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a </a:t>
            </a:r>
            <a:r>
              <a:rPr lang="en-US" dirty="0"/>
              <a:t>software in-house</a:t>
            </a:r>
          </a:p>
        </p:txBody>
      </p:sp>
      <p:sp>
        <p:nvSpPr>
          <p:cNvPr id="3" name="Content Placeholder 2"/>
          <p:cNvSpPr>
            <a:spLocks noGrp="1"/>
          </p:cNvSpPr>
          <p:nvPr>
            <p:ph sz="quarter" idx="1"/>
          </p:nvPr>
        </p:nvSpPr>
        <p:spPr/>
        <p:txBody>
          <a:bodyPr/>
          <a:lstStyle/>
          <a:p>
            <a:pPr marL="0" indent="0">
              <a:buNone/>
            </a:pPr>
            <a:r>
              <a:rPr lang="en-US" b="1" dirty="0"/>
              <a:t>The relative </a:t>
            </a:r>
            <a:r>
              <a:rPr lang="en-US" b="1" dirty="0" smtClean="0"/>
              <a:t>advantages</a:t>
            </a:r>
            <a:endParaRPr lang="en-US" b="1" dirty="0"/>
          </a:p>
          <a:p>
            <a:r>
              <a:rPr lang="en-US" dirty="0" smtClean="0"/>
              <a:t> </a:t>
            </a:r>
            <a:r>
              <a:rPr lang="en-US" dirty="0"/>
              <a:t>If a software is developed in house, it is </a:t>
            </a:r>
            <a:r>
              <a:rPr lang="en-US" dirty="0" err="1"/>
              <a:t>tailormade</a:t>
            </a:r>
            <a:r>
              <a:rPr lang="en-US" dirty="0"/>
              <a:t> and it meets </a:t>
            </a:r>
            <a:r>
              <a:rPr lang="en-US" dirty="0" smtClean="0"/>
              <a:t>completely the </a:t>
            </a:r>
            <a:r>
              <a:rPr lang="en-US" dirty="0"/>
              <a:t>requirements of the organization.</a:t>
            </a:r>
          </a:p>
          <a:p>
            <a:r>
              <a:rPr lang="en-US" dirty="0" smtClean="0"/>
              <a:t> </a:t>
            </a:r>
            <a:r>
              <a:rPr lang="en-US" dirty="0"/>
              <a:t>For making changes in the software and for its </a:t>
            </a:r>
            <a:r>
              <a:rPr lang="en-US" dirty="0" smtClean="0"/>
              <a:t>up-gradation/</a:t>
            </a:r>
            <a:r>
              <a:rPr lang="en-US" dirty="0" err="1" smtClean="0"/>
              <a:t>updation</a:t>
            </a:r>
            <a:r>
              <a:rPr lang="en-US" dirty="0" smtClean="0"/>
              <a:t> the organization </a:t>
            </a:r>
            <a:r>
              <a:rPr lang="en-US" dirty="0"/>
              <a:t>remains independent.</a:t>
            </a:r>
          </a:p>
          <a:p>
            <a:r>
              <a:rPr lang="en-US" dirty="0" smtClean="0"/>
              <a:t>Making </a:t>
            </a:r>
            <a:r>
              <a:rPr lang="en-US" dirty="0"/>
              <a:t>changes in the software becomes easier</a:t>
            </a:r>
            <a:r>
              <a:rPr lang="en-US" dirty="0" smtClean="0"/>
              <a:t>.</a:t>
            </a:r>
          </a:p>
          <a:p>
            <a:r>
              <a:rPr lang="en-US" dirty="0"/>
              <a:t>There is no need to explain to other </a:t>
            </a:r>
            <a:r>
              <a:rPr lang="en-US" dirty="0" smtClean="0"/>
              <a:t>firms </a:t>
            </a:r>
            <a:r>
              <a:rPr lang="en-US" dirty="0"/>
              <a:t>(vendor firm) the </a:t>
            </a:r>
            <a:r>
              <a:rPr lang="en-US" dirty="0" smtClean="0"/>
              <a:t>business processes </a:t>
            </a:r>
            <a:r>
              <a:rPr lang="en-US" dirty="0"/>
              <a:t>and secrets of the business which would otherwise be required</a:t>
            </a:r>
          </a:p>
        </p:txBody>
      </p:sp>
    </p:spTree>
    <p:extLst>
      <p:ext uri="{BB962C8B-B14F-4D97-AF65-F5344CB8AC3E}">
        <p14:creationId xmlns:p14="http://schemas.microsoft.com/office/powerpoint/2010/main" val="1778977252"/>
      </p:ext>
    </p:extLst>
  </p:cSld>
  <p:clrMapOvr>
    <a:masterClrMapping/>
  </p:clrMapOvr>
  <p:transition spd="slow">
    <p:pull/>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533400"/>
            <a:ext cx="7772400" cy="4572000"/>
          </a:xfrm>
        </p:spPr>
        <p:txBody>
          <a:bodyPr>
            <a:normAutofit/>
          </a:bodyPr>
          <a:lstStyle/>
          <a:p>
            <a:pPr marL="0" indent="0">
              <a:buNone/>
            </a:pPr>
            <a:r>
              <a:rPr lang="en-US" b="1" dirty="0"/>
              <a:t>The relative </a:t>
            </a:r>
            <a:r>
              <a:rPr lang="en-US" b="1" dirty="0" smtClean="0"/>
              <a:t>challenges: </a:t>
            </a:r>
          </a:p>
          <a:p>
            <a:r>
              <a:rPr lang="en-US" dirty="0" smtClean="0"/>
              <a:t>It </a:t>
            </a:r>
            <a:r>
              <a:rPr lang="en-US" dirty="0"/>
              <a:t>requires setting up of software development team for which </a:t>
            </a:r>
            <a:r>
              <a:rPr lang="en-US" dirty="0" smtClean="0"/>
              <a:t>huge commitment </a:t>
            </a:r>
            <a:r>
              <a:rPr lang="en-US" dirty="0"/>
              <a:t>of money and resources are required.</a:t>
            </a:r>
          </a:p>
          <a:p>
            <a:r>
              <a:rPr lang="en-US" dirty="0" smtClean="0"/>
              <a:t>It </a:t>
            </a:r>
            <a:r>
              <a:rPr lang="en-US" dirty="0"/>
              <a:t>is a time consuming process and may take a very long time.</a:t>
            </a:r>
          </a:p>
          <a:p>
            <a:r>
              <a:rPr lang="en-US" dirty="0" smtClean="0"/>
              <a:t>As </a:t>
            </a:r>
            <a:r>
              <a:rPr lang="en-US" dirty="0"/>
              <a:t>there are internal people involved in developing software, it is difficult </a:t>
            </a:r>
            <a:r>
              <a:rPr lang="en-US" dirty="0" smtClean="0"/>
              <a:t>to propose </a:t>
            </a:r>
            <a:r>
              <a:rPr lang="en-US" dirty="0"/>
              <a:t>new, out of the box ideas because these people have observed </a:t>
            </a:r>
            <a:r>
              <a:rPr lang="en-US" dirty="0" smtClean="0"/>
              <a:t>the same </a:t>
            </a:r>
            <a:r>
              <a:rPr lang="en-US" dirty="0"/>
              <a:t>processes in the past. But outside vendor may come up with new </a:t>
            </a:r>
            <a:r>
              <a:rPr lang="en-US" dirty="0" smtClean="0"/>
              <a:t>ideas which </a:t>
            </a:r>
            <a:r>
              <a:rPr lang="en-US" dirty="0"/>
              <a:t>can make the process easier</a:t>
            </a:r>
            <a:endParaRPr lang="en-US" b="1" dirty="0"/>
          </a:p>
          <a:p>
            <a:endParaRPr lang="en-US" dirty="0"/>
          </a:p>
        </p:txBody>
      </p:sp>
    </p:spTree>
    <p:extLst>
      <p:ext uri="{BB962C8B-B14F-4D97-AF65-F5344CB8AC3E}">
        <p14:creationId xmlns:p14="http://schemas.microsoft.com/office/powerpoint/2010/main" val="6627095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Public Domain Software</a:t>
            </a:r>
            <a:endParaRPr lang="en-US" dirty="0"/>
          </a:p>
        </p:txBody>
      </p:sp>
      <p:sp>
        <p:nvSpPr>
          <p:cNvPr id="3" name="Content Placeholder 2"/>
          <p:cNvSpPr>
            <a:spLocks noGrp="1"/>
          </p:cNvSpPr>
          <p:nvPr>
            <p:ph sz="quarter" idx="1"/>
          </p:nvPr>
        </p:nvSpPr>
        <p:spPr/>
        <p:txBody>
          <a:bodyPr/>
          <a:lstStyle/>
          <a:p>
            <a:pPr marL="0" indent="0">
              <a:buNone/>
            </a:pPr>
            <a:r>
              <a:rPr lang="en-US" b="1" i="1" dirty="0"/>
              <a:t>Public Domain </a:t>
            </a:r>
            <a:r>
              <a:rPr lang="en-US" b="1" i="1" dirty="0" smtClean="0"/>
              <a:t>Software, </a:t>
            </a:r>
            <a:r>
              <a:rPr lang="en-US" dirty="0" smtClean="0"/>
              <a:t>the </a:t>
            </a:r>
            <a:r>
              <a:rPr lang="en-US" dirty="0"/>
              <a:t>programs which are not </a:t>
            </a:r>
            <a:r>
              <a:rPr lang="en-US" dirty="0" smtClean="0"/>
              <a:t>copyrighted and that are </a:t>
            </a:r>
            <a:r>
              <a:rPr lang="en-US" dirty="0"/>
              <a:t>available for free. Any user can copy it, distribute it and can modify it</a:t>
            </a:r>
            <a:r>
              <a:rPr lang="en-US" dirty="0" smtClean="0"/>
              <a:t>.</a:t>
            </a:r>
          </a:p>
          <a:p>
            <a:pPr marL="0" indent="0">
              <a:buNone/>
            </a:pPr>
            <a:endParaRPr lang="en-US" dirty="0"/>
          </a:p>
          <a:p>
            <a:pPr marL="0" indent="0">
              <a:buNone/>
            </a:pPr>
            <a:r>
              <a:rPr lang="en-US" b="1" dirty="0" smtClean="0"/>
              <a:t>Types</a:t>
            </a:r>
          </a:p>
          <a:p>
            <a:r>
              <a:rPr lang="en-US" dirty="0" smtClean="0"/>
              <a:t>Freeware</a:t>
            </a:r>
          </a:p>
          <a:p>
            <a:r>
              <a:rPr lang="en-US" dirty="0" smtClean="0"/>
              <a:t>Shareware</a:t>
            </a:r>
          </a:p>
          <a:p>
            <a:pPr marL="0" indent="0">
              <a:buNone/>
            </a:pPr>
            <a:endParaRPr lang="en-US" dirty="0"/>
          </a:p>
        </p:txBody>
      </p:sp>
    </p:spTree>
    <p:extLst>
      <p:ext uri="{BB962C8B-B14F-4D97-AF65-F5344CB8AC3E}">
        <p14:creationId xmlns:p14="http://schemas.microsoft.com/office/powerpoint/2010/main" val="50382618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229600" cy="1143000"/>
          </a:xfrm>
        </p:spPr>
        <p:txBody>
          <a:bodyPr>
            <a:normAutofit fontScale="90000"/>
          </a:bodyPr>
          <a:lstStyle/>
          <a:p>
            <a:r>
              <a:rPr lang="en-US" b="1" u="sng" dirty="0">
                <a:latin typeface="Arial" pitchFamily="34" charset="0"/>
                <a:cs typeface="Arial" pitchFamily="34" charset="0"/>
              </a:rPr>
              <a:t>Difference between System Software </a:t>
            </a:r>
            <a:r>
              <a:rPr lang="en-US" b="1" u="sng" dirty="0" smtClean="0">
                <a:latin typeface="Arial" pitchFamily="34" charset="0"/>
                <a:cs typeface="Arial" pitchFamily="34" charset="0"/>
              </a:rPr>
              <a:t>and Application </a:t>
            </a:r>
            <a:r>
              <a:rPr lang="en-US" b="1" u="sng" dirty="0">
                <a:latin typeface="Arial" pitchFamily="34" charset="0"/>
                <a:cs typeface="Arial" pitchFamily="34" charset="0"/>
              </a:rPr>
              <a:t>Software</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4007974130"/>
              </p:ext>
            </p:extLst>
          </p:nvPr>
        </p:nvGraphicFramePr>
        <p:xfrm>
          <a:off x="76200" y="1326534"/>
          <a:ext cx="8915400" cy="5409227"/>
        </p:xfrm>
        <a:graphic>
          <a:graphicData uri="http://schemas.openxmlformats.org/drawingml/2006/table">
            <a:tbl>
              <a:tblPr firstRow="1" bandRow="1">
                <a:tableStyleId>{5C22544A-7EE6-4342-B048-85BDC9FD1C3A}</a:tableStyleId>
              </a:tblPr>
              <a:tblGrid>
                <a:gridCol w="685800"/>
                <a:gridCol w="3962400"/>
                <a:gridCol w="4267200"/>
              </a:tblGrid>
              <a:tr h="361739">
                <a:tc>
                  <a:txBody>
                    <a:bodyPr/>
                    <a:lstStyle/>
                    <a:p>
                      <a:pPr marL="38100" marR="0">
                        <a:lnSpc>
                          <a:spcPct val="115000"/>
                        </a:lnSpc>
                        <a:spcBef>
                          <a:spcPts val="345"/>
                        </a:spcBef>
                        <a:spcAft>
                          <a:spcPts val="0"/>
                        </a:spcAft>
                      </a:pPr>
                      <a:r>
                        <a:rPr lang="en-US" sz="1800" b="1" i="1" dirty="0">
                          <a:effectLst/>
                          <a:latin typeface="Verdana"/>
                          <a:ea typeface="Times New Roman"/>
                          <a:cs typeface="Verdana"/>
                        </a:rPr>
                        <a:t>S. </a:t>
                      </a:r>
                      <a:r>
                        <a:rPr lang="en-US" sz="1800" b="1" i="1" dirty="0" smtClean="0">
                          <a:effectLst/>
                          <a:latin typeface="Verdana"/>
                          <a:ea typeface="Times New Roman"/>
                          <a:cs typeface="Verdana"/>
                        </a:rPr>
                        <a:t>N.</a:t>
                      </a:r>
                      <a:endParaRPr lang="en-US" sz="1800" dirty="0">
                        <a:effectLst/>
                        <a:latin typeface="Calibri"/>
                        <a:ea typeface="Times New Roman"/>
                        <a:cs typeface="Times New Roman"/>
                      </a:endParaRPr>
                    </a:p>
                  </a:txBody>
                  <a:tcPr marL="0" marR="0" marT="0" marB="0"/>
                </a:tc>
                <a:tc>
                  <a:txBody>
                    <a:bodyPr/>
                    <a:lstStyle/>
                    <a:p>
                      <a:pPr marL="631825" marR="0">
                        <a:lnSpc>
                          <a:spcPct val="115000"/>
                        </a:lnSpc>
                        <a:spcBef>
                          <a:spcPts val="345"/>
                        </a:spcBef>
                        <a:spcAft>
                          <a:spcPts val="0"/>
                        </a:spcAft>
                      </a:pPr>
                      <a:r>
                        <a:rPr lang="en-US" sz="1800" b="1" i="1" dirty="0">
                          <a:effectLst/>
                          <a:latin typeface="Verdana"/>
                          <a:ea typeface="Times New Roman"/>
                          <a:cs typeface="Verdana"/>
                        </a:rPr>
                        <a:t>System Software</a:t>
                      </a:r>
                      <a:endParaRPr lang="en-US" sz="1800" dirty="0">
                        <a:effectLst/>
                        <a:latin typeface="Calibri"/>
                        <a:ea typeface="Times New Roman"/>
                        <a:cs typeface="Times New Roman"/>
                      </a:endParaRPr>
                    </a:p>
                  </a:txBody>
                  <a:tcPr marL="0" marR="0" marT="0" marB="0"/>
                </a:tc>
                <a:tc>
                  <a:txBody>
                    <a:bodyPr/>
                    <a:lstStyle/>
                    <a:p>
                      <a:pPr marL="517525" marR="0">
                        <a:lnSpc>
                          <a:spcPct val="115000"/>
                        </a:lnSpc>
                        <a:spcBef>
                          <a:spcPts val="345"/>
                        </a:spcBef>
                        <a:spcAft>
                          <a:spcPts val="0"/>
                        </a:spcAft>
                      </a:pPr>
                      <a:r>
                        <a:rPr lang="en-US" sz="1800" b="1" i="1" dirty="0">
                          <a:effectLst/>
                          <a:latin typeface="Verdana"/>
                          <a:ea typeface="Times New Roman"/>
                          <a:cs typeface="Verdana"/>
                        </a:rPr>
                        <a:t>Application Software</a:t>
                      </a:r>
                      <a:endParaRPr lang="en-US" sz="1800" dirty="0">
                        <a:effectLst/>
                        <a:latin typeface="Calibri"/>
                        <a:ea typeface="Times New Roman"/>
                        <a:cs typeface="Times New Roman"/>
                      </a:endParaRPr>
                    </a:p>
                  </a:txBody>
                  <a:tcPr marL="0" marR="0" marT="0" marB="0"/>
                </a:tc>
              </a:tr>
              <a:tr h="1210152">
                <a:tc>
                  <a:txBody>
                    <a:bodyPr/>
                    <a:lstStyle/>
                    <a:p>
                      <a:pPr marL="152400" marR="0">
                        <a:lnSpc>
                          <a:spcPct val="115000"/>
                        </a:lnSpc>
                        <a:spcBef>
                          <a:spcPts val="460"/>
                        </a:spcBef>
                        <a:spcAft>
                          <a:spcPts val="0"/>
                        </a:spcAft>
                      </a:pPr>
                      <a:r>
                        <a:rPr lang="en-US" sz="1800" dirty="0">
                          <a:effectLst/>
                          <a:latin typeface="Verdana"/>
                          <a:ea typeface="Times New Roman"/>
                          <a:cs typeface="Verdana"/>
                        </a:rPr>
                        <a:t>1.</a:t>
                      </a:r>
                      <a:endParaRPr lang="en-US" sz="1800" dirty="0">
                        <a:effectLst/>
                        <a:latin typeface="Calibri"/>
                        <a:ea typeface="Times New Roman"/>
                        <a:cs typeface="Times New Roman"/>
                      </a:endParaRPr>
                    </a:p>
                  </a:txBody>
                  <a:tcPr marL="0" marR="0" marT="0" marB="0"/>
                </a:tc>
                <a:tc>
                  <a:txBody>
                    <a:bodyPr/>
                    <a:lstStyle/>
                    <a:p>
                      <a:pPr marL="60325" marR="28575" algn="ctr">
                        <a:lnSpc>
                          <a:spcPct val="115000"/>
                        </a:lnSpc>
                        <a:spcBef>
                          <a:spcPts val="460"/>
                        </a:spcBef>
                        <a:spcAft>
                          <a:spcPts val="0"/>
                        </a:spcAft>
                      </a:pPr>
                      <a:r>
                        <a:rPr lang="en-US" sz="1800" spc="0" baseline="0" dirty="0">
                          <a:effectLst/>
                          <a:latin typeface="Verdana"/>
                          <a:ea typeface="Times New Roman"/>
                          <a:cs typeface="Verdana"/>
                        </a:rPr>
                        <a:t>A  system  software  is  designed  to control, and extend the processing capability of a computer.</a:t>
                      </a:r>
                      <a:endParaRPr lang="en-US" sz="1800" spc="0" baseline="0" dirty="0">
                        <a:effectLst/>
                        <a:latin typeface="Calibri"/>
                        <a:ea typeface="Times New Roman"/>
                        <a:cs typeface="Times New Roman"/>
                      </a:endParaRPr>
                    </a:p>
                  </a:txBody>
                  <a:tcPr marL="0" marR="0" marT="0" marB="0"/>
                </a:tc>
                <a:tc>
                  <a:txBody>
                    <a:bodyPr/>
                    <a:lstStyle/>
                    <a:p>
                      <a:pPr marL="60325" marR="28575" algn="ctr">
                        <a:lnSpc>
                          <a:spcPct val="115000"/>
                        </a:lnSpc>
                        <a:spcBef>
                          <a:spcPts val="460"/>
                        </a:spcBef>
                        <a:spcAft>
                          <a:spcPts val="0"/>
                        </a:spcAft>
                      </a:pPr>
                      <a:r>
                        <a:rPr lang="en-US" sz="1800" spc="0" baseline="0" dirty="0">
                          <a:effectLst/>
                          <a:latin typeface="Verdana"/>
                          <a:ea typeface="Times New Roman"/>
                          <a:cs typeface="Verdana"/>
                        </a:rPr>
                        <a:t>Application  software  is  designed  to the  end  user  to  perform  a  specific task.</a:t>
                      </a:r>
                      <a:endParaRPr lang="en-US" sz="1800" spc="0" baseline="0" dirty="0">
                        <a:effectLst/>
                        <a:latin typeface="Calibri"/>
                        <a:ea typeface="Times New Roman"/>
                        <a:cs typeface="Times New Roman"/>
                      </a:endParaRPr>
                    </a:p>
                  </a:txBody>
                  <a:tcPr marL="0" marR="0" marT="0" marB="0"/>
                </a:tc>
              </a:tr>
              <a:tr h="902428">
                <a:tc>
                  <a:txBody>
                    <a:bodyPr/>
                    <a:lstStyle/>
                    <a:p>
                      <a:pPr marL="152400" marR="0">
                        <a:lnSpc>
                          <a:spcPct val="115000"/>
                        </a:lnSpc>
                        <a:spcBef>
                          <a:spcPts val="460"/>
                        </a:spcBef>
                        <a:spcAft>
                          <a:spcPts val="0"/>
                        </a:spcAft>
                      </a:pPr>
                      <a:r>
                        <a:rPr lang="en-US" sz="1800" dirty="0">
                          <a:effectLst/>
                          <a:latin typeface="Verdana"/>
                          <a:ea typeface="Times New Roman"/>
                          <a:cs typeface="Verdana"/>
                        </a:rPr>
                        <a:t>2.</a:t>
                      </a:r>
                      <a:endParaRPr lang="en-US" sz="1800" dirty="0">
                        <a:effectLst/>
                        <a:latin typeface="Calibri"/>
                        <a:ea typeface="Times New Roman"/>
                        <a:cs typeface="Times New Roman"/>
                      </a:endParaRPr>
                    </a:p>
                  </a:txBody>
                  <a:tcPr marL="0" marR="0" marT="0" marB="0"/>
                </a:tc>
                <a:tc>
                  <a:txBody>
                    <a:bodyPr/>
                    <a:lstStyle/>
                    <a:p>
                      <a:pPr marL="60325" marR="30480" algn="ctr">
                        <a:lnSpc>
                          <a:spcPct val="115000"/>
                        </a:lnSpc>
                        <a:spcBef>
                          <a:spcPts val="460"/>
                        </a:spcBef>
                        <a:spcAft>
                          <a:spcPts val="0"/>
                        </a:spcAft>
                      </a:pPr>
                      <a:r>
                        <a:rPr lang="en-US" sz="1800" spc="0" baseline="0" dirty="0">
                          <a:effectLst/>
                          <a:latin typeface="Verdana"/>
                          <a:ea typeface="Times New Roman"/>
                          <a:cs typeface="Verdana"/>
                        </a:rPr>
                        <a:t>System software is pre-requisite for the application software to run on a computer.</a:t>
                      </a:r>
                      <a:endParaRPr lang="en-US" sz="1800" spc="0" baseline="0" dirty="0">
                        <a:effectLst/>
                        <a:latin typeface="Calibri"/>
                        <a:ea typeface="Times New Roman"/>
                        <a:cs typeface="Times New Roman"/>
                      </a:endParaRPr>
                    </a:p>
                  </a:txBody>
                  <a:tcPr marL="0" marR="0" marT="0" marB="0"/>
                </a:tc>
                <a:tc>
                  <a:txBody>
                    <a:bodyPr/>
                    <a:lstStyle/>
                    <a:p>
                      <a:pPr marL="60325" marR="29845" algn="ctr">
                        <a:lnSpc>
                          <a:spcPct val="115000"/>
                        </a:lnSpc>
                        <a:spcBef>
                          <a:spcPts val="460"/>
                        </a:spcBef>
                        <a:spcAft>
                          <a:spcPts val="0"/>
                        </a:spcAft>
                      </a:pPr>
                      <a:r>
                        <a:rPr lang="en-US" sz="1800" spc="0" baseline="0" dirty="0">
                          <a:effectLst/>
                          <a:latin typeface="Verdana"/>
                          <a:ea typeface="Times New Roman"/>
                          <a:cs typeface="Verdana"/>
                        </a:rPr>
                        <a:t>An  application  software  is  not  a requirement for system software to run on a computer.</a:t>
                      </a:r>
                      <a:endParaRPr lang="en-US" sz="1800" spc="0" baseline="0" dirty="0">
                        <a:effectLst/>
                        <a:latin typeface="Calibri"/>
                        <a:ea typeface="Times New Roman"/>
                        <a:cs typeface="Times New Roman"/>
                      </a:endParaRPr>
                    </a:p>
                  </a:txBody>
                  <a:tcPr marL="0" marR="0" marT="0" marB="0"/>
                </a:tc>
              </a:tr>
              <a:tr h="902428">
                <a:tc>
                  <a:txBody>
                    <a:bodyPr/>
                    <a:lstStyle/>
                    <a:p>
                      <a:pPr marL="152400" marR="0">
                        <a:lnSpc>
                          <a:spcPct val="115000"/>
                        </a:lnSpc>
                        <a:spcBef>
                          <a:spcPts val="460"/>
                        </a:spcBef>
                        <a:spcAft>
                          <a:spcPts val="0"/>
                        </a:spcAft>
                      </a:pPr>
                      <a:r>
                        <a:rPr lang="en-US" sz="1800" dirty="0">
                          <a:effectLst/>
                          <a:latin typeface="Verdana"/>
                          <a:ea typeface="Times New Roman"/>
                          <a:cs typeface="Verdana"/>
                        </a:rPr>
                        <a:t>3.</a:t>
                      </a:r>
                      <a:endParaRPr lang="en-US" sz="1800" dirty="0">
                        <a:effectLst/>
                        <a:latin typeface="Calibri"/>
                        <a:ea typeface="Times New Roman"/>
                        <a:cs typeface="Times New Roman"/>
                      </a:endParaRPr>
                    </a:p>
                  </a:txBody>
                  <a:tcPr marL="0" marR="0" marT="0" marB="0"/>
                </a:tc>
                <a:tc>
                  <a:txBody>
                    <a:bodyPr/>
                    <a:lstStyle/>
                    <a:p>
                      <a:pPr marL="60325" marR="28575" algn="ctr">
                        <a:lnSpc>
                          <a:spcPct val="115000"/>
                        </a:lnSpc>
                        <a:spcBef>
                          <a:spcPts val="460"/>
                        </a:spcBef>
                        <a:spcAft>
                          <a:spcPts val="0"/>
                        </a:spcAft>
                      </a:pPr>
                      <a:r>
                        <a:rPr lang="en-US" sz="1800" spc="0" baseline="0" dirty="0">
                          <a:effectLst/>
                          <a:latin typeface="Verdana"/>
                          <a:ea typeface="Times New Roman"/>
                          <a:cs typeface="Verdana"/>
                        </a:rPr>
                        <a:t>System software provides a platform on  which  application  software  are developed.</a:t>
                      </a:r>
                      <a:endParaRPr lang="en-US" sz="1800" spc="0" baseline="0" dirty="0">
                        <a:effectLst/>
                        <a:latin typeface="Calibri"/>
                        <a:ea typeface="Times New Roman"/>
                        <a:cs typeface="Times New Roman"/>
                      </a:endParaRPr>
                    </a:p>
                  </a:txBody>
                  <a:tcPr marL="0" marR="0" marT="0" marB="0"/>
                </a:tc>
                <a:tc>
                  <a:txBody>
                    <a:bodyPr/>
                    <a:lstStyle/>
                    <a:p>
                      <a:pPr marL="60325" marR="0" algn="ctr">
                        <a:lnSpc>
                          <a:spcPct val="115000"/>
                        </a:lnSpc>
                        <a:spcBef>
                          <a:spcPts val="460"/>
                        </a:spcBef>
                        <a:spcAft>
                          <a:spcPts val="0"/>
                        </a:spcAft>
                      </a:pPr>
                      <a:r>
                        <a:rPr lang="en-US" sz="1800" spc="0" baseline="0" dirty="0">
                          <a:effectLst/>
                          <a:latin typeface="Verdana"/>
                          <a:ea typeface="Times New Roman"/>
                          <a:cs typeface="Verdana"/>
                        </a:rPr>
                        <a:t>Application  software  do  not  help  in development of system software.</a:t>
                      </a:r>
                      <a:endParaRPr lang="en-US" sz="1800" spc="0" baseline="0" dirty="0">
                        <a:effectLst/>
                        <a:latin typeface="Calibri"/>
                        <a:ea typeface="Times New Roman"/>
                        <a:cs typeface="Times New Roman"/>
                      </a:endParaRPr>
                    </a:p>
                  </a:txBody>
                  <a:tcPr marL="0" marR="0" marT="0" marB="0"/>
                </a:tc>
              </a:tr>
              <a:tr h="1210152">
                <a:tc>
                  <a:txBody>
                    <a:bodyPr/>
                    <a:lstStyle/>
                    <a:p>
                      <a:pPr marL="152400" marR="0">
                        <a:lnSpc>
                          <a:spcPct val="115000"/>
                        </a:lnSpc>
                        <a:spcBef>
                          <a:spcPts val="460"/>
                        </a:spcBef>
                        <a:spcAft>
                          <a:spcPts val="0"/>
                        </a:spcAft>
                      </a:pPr>
                      <a:r>
                        <a:rPr lang="en-US" sz="1800" dirty="0">
                          <a:effectLst/>
                          <a:latin typeface="Verdana"/>
                          <a:ea typeface="Times New Roman"/>
                          <a:cs typeface="Verdana"/>
                        </a:rPr>
                        <a:t>4.</a:t>
                      </a:r>
                      <a:endParaRPr lang="en-US" sz="1800" dirty="0">
                        <a:effectLst/>
                        <a:latin typeface="Calibri"/>
                        <a:ea typeface="Times New Roman"/>
                        <a:cs typeface="Times New Roman"/>
                      </a:endParaRPr>
                    </a:p>
                  </a:txBody>
                  <a:tcPr marL="0" marR="0" marT="0" marB="0"/>
                </a:tc>
                <a:tc>
                  <a:txBody>
                    <a:bodyPr/>
                    <a:lstStyle/>
                    <a:p>
                      <a:pPr marL="60325" marR="23495" algn="ctr">
                        <a:lnSpc>
                          <a:spcPct val="115000"/>
                        </a:lnSpc>
                        <a:spcBef>
                          <a:spcPts val="460"/>
                        </a:spcBef>
                        <a:spcAft>
                          <a:spcPts val="0"/>
                        </a:spcAft>
                        <a:tabLst>
                          <a:tab pos="711200" algn="l"/>
                          <a:tab pos="1460500" algn="l"/>
                          <a:tab pos="2159000" algn="l"/>
                        </a:tabLst>
                      </a:pPr>
                      <a:r>
                        <a:rPr lang="en-US" sz="1800" spc="0" baseline="0">
                          <a:effectLst/>
                          <a:latin typeface="Verdana"/>
                          <a:ea typeface="Times New Roman"/>
                          <a:cs typeface="Verdana"/>
                        </a:rPr>
                        <a:t>System	software	controls	and monitors  hardware  resources  of  a computer system.</a:t>
                      </a:r>
                      <a:endParaRPr lang="en-US" sz="1800" spc="0" baseline="0">
                        <a:effectLst/>
                        <a:latin typeface="Calibri"/>
                        <a:ea typeface="Times New Roman"/>
                        <a:cs typeface="Times New Roman"/>
                      </a:endParaRPr>
                    </a:p>
                  </a:txBody>
                  <a:tcPr marL="0" marR="0" marT="0" marB="0"/>
                </a:tc>
                <a:tc>
                  <a:txBody>
                    <a:bodyPr/>
                    <a:lstStyle/>
                    <a:p>
                      <a:pPr marL="60325" marR="26670" algn="ctr">
                        <a:lnSpc>
                          <a:spcPct val="115000"/>
                        </a:lnSpc>
                        <a:spcBef>
                          <a:spcPts val="460"/>
                        </a:spcBef>
                        <a:spcAft>
                          <a:spcPts val="0"/>
                        </a:spcAft>
                      </a:pPr>
                      <a:r>
                        <a:rPr lang="en-US" sz="1800" spc="0" baseline="0" dirty="0">
                          <a:effectLst/>
                          <a:latin typeface="Verdana"/>
                          <a:ea typeface="Times New Roman"/>
                          <a:cs typeface="Verdana"/>
                        </a:rPr>
                        <a:t>Application software are designed to perform  a  pre  defined  job  using hardware resources with the help of system software.</a:t>
                      </a:r>
                      <a:endParaRPr lang="en-US" sz="1800" spc="0" baseline="0" dirty="0">
                        <a:effectLst/>
                        <a:latin typeface="Calibri"/>
                        <a:ea typeface="Times New Roman"/>
                        <a:cs typeface="Times New Roman"/>
                      </a:endParaRPr>
                    </a:p>
                  </a:txBody>
                  <a:tcPr marL="0" marR="0" marT="0" marB="0"/>
                </a:tc>
              </a:tr>
              <a:tr h="594702">
                <a:tc>
                  <a:txBody>
                    <a:bodyPr/>
                    <a:lstStyle/>
                    <a:p>
                      <a:pPr marL="152400" marR="0">
                        <a:lnSpc>
                          <a:spcPct val="115000"/>
                        </a:lnSpc>
                        <a:spcBef>
                          <a:spcPts val="460"/>
                        </a:spcBef>
                        <a:spcAft>
                          <a:spcPts val="0"/>
                        </a:spcAft>
                      </a:pPr>
                      <a:r>
                        <a:rPr lang="en-US" sz="1800" dirty="0">
                          <a:effectLst/>
                          <a:latin typeface="Verdana"/>
                          <a:ea typeface="Times New Roman"/>
                          <a:cs typeface="Verdana"/>
                        </a:rPr>
                        <a:t>5.</a:t>
                      </a:r>
                      <a:endParaRPr lang="en-US" sz="1800" dirty="0">
                        <a:effectLst/>
                        <a:latin typeface="Calibri"/>
                        <a:ea typeface="Times New Roman"/>
                        <a:cs typeface="Times New Roman"/>
                      </a:endParaRPr>
                    </a:p>
                  </a:txBody>
                  <a:tcPr marL="0" marR="0" marT="0" marB="0"/>
                </a:tc>
                <a:tc>
                  <a:txBody>
                    <a:bodyPr/>
                    <a:lstStyle/>
                    <a:p>
                      <a:pPr marL="60325" marR="0" algn="ctr">
                        <a:lnSpc>
                          <a:spcPct val="115000"/>
                        </a:lnSpc>
                        <a:spcBef>
                          <a:spcPts val="460"/>
                        </a:spcBef>
                        <a:spcAft>
                          <a:spcPts val="0"/>
                        </a:spcAft>
                      </a:pPr>
                      <a:r>
                        <a:rPr lang="en-US" sz="1800" spc="0" baseline="0" dirty="0">
                          <a:effectLst/>
                          <a:latin typeface="Verdana"/>
                          <a:ea typeface="Times New Roman"/>
                          <a:cs typeface="Verdana"/>
                        </a:rPr>
                        <a:t>A system software runs the system.</a:t>
                      </a:r>
                      <a:endParaRPr lang="en-US" sz="1800" spc="0" baseline="0" dirty="0">
                        <a:effectLst/>
                        <a:latin typeface="Calibri"/>
                        <a:ea typeface="Times New Roman"/>
                        <a:cs typeface="Times New Roman"/>
                      </a:endParaRPr>
                    </a:p>
                  </a:txBody>
                  <a:tcPr marL="0" marR="0" marT="0" marB="0"/>
                </a:tc>
                <a:tc>
                  <a:txBody>
                    <a:bodyPr/>
                    <a:lstStyle/>
                    <a:p>
                      <a:pPr marL="60325" marR="0" algn="ctr">
                        <a:lnSpc>
                          <a:spcPct val="115000"/>
                        </a:lnSpc>
                        <a:spcBef>
                          <a:spcPts val="460"/>
                        </a:spcBef>
                        <a:spcAft>
                          <a:spcPts val="0"/>
                        </a:spcAft>
                      </a:pPr>
                      <a:r>
                        <a:rPr lang="en-US" sz="1800" spc="0" baseline="0" dirty="0">
                          <a:effectLst/>
                          <a:latin typeface="Verdana"/>
                          <a:ea typeface="Times New Roman"/>
                          <a:cs typeface="Verdana"/>
                        </a:rPr>
                        <a:t>An  application  software  runs  over system software.</a:t>
                      </a:r>
                      <a:endParaRPr lang="en-US" sz="1800" spc="0" baseline="0" dirty="0">
                        <a:effectLst/>
                        <a:latin typeface="Calibri"/>
                        <a:ea typeface="Times New Roman"/>
                        <a:cs typeface="Times New Roman"/>
                      </a:endParaRPr>
                    </a:p>
                  </a:txBody>
                  <a:tcPr marL="0" marR="0" marT="0" marB="0"/>
                </a:tc>
              </a:tr>
            </a:tbl>
          </a:graphicData>
        </a:graphic>
      </p:graphicFrame>
    </p:spTree>
    <p:extLst>
      <p:ext uri="{BB962C8B-B14F-4D97-AF65-F5344CB8AC3E}">
        <p14:creationId xmlns:p14="http://schemas.microsoft.com/office/powerpoint/2010/main" val="52509964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66609208"/>
              </p:ext>
            </p:extLst>
          </p:nvPr>
        </p:nvGraphicFramePr>
        <p:xfrm>
          <a:off x="304800" y="228600"/>
          <a:ext cx="8610601" cy="6248401"/>
        </p:xfrm>
        <a:graphic>
          <a:graphicData uri="http://schemas.openxmlformats.org/drawingml/2006/table">
            <a:tbl>
              <a:tblPr firstRow="1" bandRow="1">
                <a:tableStyleId>{5C22544A-7EE6-4342-B048-85BDC9FD1C3A}</a:tableStyleId>
              </a:tblPr>
              <a:tblGrid>
                <a:gridCol w="809477"/>
                <a:gridCol w="3900562"/>
                <a:gridCol w="3900562"/>
              </a:tblGrid>
              <a:tr h="386980">
                <a:tc>
                  <a:txBody>
                    <a:bodyPr/>
                    <a:lstStyle/>
                    <a:p>
                      <a:pPr marL="60325" marR="28575" algn="ctr" rtl="0" eaLnBrk="1" latinLnBrk="0" hangingPunct="1">
                        <a:lnSpc>
                          <a:spcPct val="115000"/>
                        </a:lnSpc>
                        <a:spcBef>
                          <a:spcPts val="460"/>
                        </a:spcBef>
                        <a:spcAft>
                          <a:spcPts val="0"/>
                        </a:spcAft>
                      </a:pPr>
                      <a:r>
                        <a:rPr kumimoji="0" lang="en-US" sz="1800" kern="1200" spc="0" baseline="0" dirty="0">
                          <a:solidFill>
                            <a:schemeClr val="dk1"/>
                          </a:solidFill>
                          <a:effectLst/>
                          <a:latin typeface="Verdana"/>
                          <a:ea typeface="Times New Roman"/>
                          <a:cs typeface="Verdana"/>
                        </a:rPr>
                        <a:t>S. </a:t>
                      </a:r>
                      <a:r>
                        <a:rPr kumimoji="0" lang="en-US" sz="1800" kern="1200" spc="0" baseline="0" dirty="0" smtClean="0">
                          <a:solidFill>
                            <a:schemeClr val="dk1"/>
                          </a:solidFill>
                          <a:effectLst/>
                          <a:latin typeface="Verdana"/>
                          <a:ea typeface="Times New Roman"/>
                          <a:cs typeface="Verdana"/>
                        </a:rPr>
                        <a:t>N.</a:t>
                      </a:r>
                      <a:endParaRPr kumimoji="0" lang="en-US" sz="1800" kern="1200" spc="0" baseline="0" dirty="0">
                        <a:solidFill>
                          <a:schemeClr val="dk1"/>
                        </a:solidFill>
                        <a:effectLst/>
                        <a:latin typeface="Verdana"/>
                        <a:ea typeface="Times New Roman"/>
                        <a:cs typeface="Verdana"/>
                      </a:endParaRPr>
                    </a:p>
                  </a:txBody>
                  <a:tcPr marL="0" marR="0" marT="0" marB="0"/>
                </a:tc>
                <a:tc>
                  <a:txBody>
                    <a:bodyPr/>
                    <a:lstStyle/>
                    <a:p>
                      <a:pPr marL="60325" marR="28575" algn="ctr" rtl="0" eaLnBrk="1" latinLnBrk="0" hangingPunct="1">
                        <a:lnSpc>
                          <a:spcPct val="115000"/>
                        </a:lnSpc>
                        <a:spcBef>
                          <a:spcPts val="460"/>
                        </a:spcBef>
                        <a:spcAft>
                          <a:spcPts val="0"/>
                        </a:spcAft>
                      </a:pPr>
                      <a:r>
                        <a:rPr kumimoji="0" lang="en-US" sz="1800" kern="1200" spc="0" baseline="0" dirty="0">
                          <a:solidFill>
                            <a:schemeClr val="dk1"/>
                          </a:solidFill>
                          <a:effectLst/>
                          <a:latin typeface="Verdana"/>
                          <a:ea typeface="Times New Roman"/>
                          <a:cs typeface="Verdana"/>
                        </a:rPr>
                        <a:t>System Software</a:t>
                      </a:r>
                    </a:p>
                  </a:txBody>
                  <a:tcPr marL="0" marR="0" marT="0" marB="0"/>
                </a:tc>
                <a:tc>
                  <a:txBody>
                    <a:bodyPr/>
                    <a:lstStyle/>
                    <a:p>
                      <a:pPr marL="60325" marR="28575" algn="ctr" rtl="0" eaLnBrk="1" latinLnBrk="0" hangingPunct="1">
                        <a:lnSpc>
                          <a:spcPct val="115000"/>
                        </a:lnSpc>
                        <a:spcBef>
                          <a:spcPts val="460"/>
                        </a:spcBef>
                        <a:spcAft>
                          <a:spcPts val="0"/>
                        </a:spcAft>
                      </a:pPr>
                      <a:r>
                        <a:rPr kumimoji="0" lang="en-US" sz="1800" kern="1200" spc="0" baseline="0" dirty="0">
                          <a:solidFill>
                            <a:schemeClr val="dk1"/>
                          </a:solidFill>
                          <a:effectLst/>
                          <a:latin typeface="Verdana"/>
                          <a:ea typeface="Times New Roman"/>
                          <a:cs typeface="Verdana"/>
                        </a:rPr>
                        <a:t>Application Software</a:t>
                      </a:r>
                    </a:p>
                  </a:txBody>
                  <a:tcPr marL="0" marR="0" marT="0" marB="0"/>
                </a:tc>
              </a:tr>
              <a:tr h="1712253">
                <a:tc>
                  <a:txBody>
                    <a:bodyPr/>
                    <a:lstStyle/>
                    <a:p>
                      <a:pPr marL="60325" marR="28575" algn="ctr" rtl="0" eaLnBrk="1" latinLnBrk="0" hangingPunct="1">
                        <a:lnSpc>
                          <a:spcPct val="115000"/>
                        </a:lnSpc>
                        <a:spcBef>
                          <a:spcPts val="460"/>
                        </a:spcBef>
                        <a:spcAft>
                          <a:spcPts val="0"/>
                        </a:spcAft>
                      </a:pPr>
                      <a:r>
                        <a:rPr kumimoji="0" lang="en-US" sz="1800" kern="1200" spc="0" baseline="0" dirty="0">
                          <a:solidFill>
                            <a:schemeClr val="dk1"/>
                          </a:solidFill>
                          <a:effectLst/>
                          <a:latin typeface="Verdana"/>
                          <a:ea typeface="Times New Roman"/>
                          <a:cs typeface="Verdana"/>
                        </a:rPr>
                        <a:t>6.</a:t>
                      </a:r>
                    </a:p>
                  </a:txBody>
                  <a:tcPr marL="0" marR="0" marT="0" marB="0"/>
                </a:tc>
                <a:tc>
                  <a:txBody>
                    <a:bodyPr/>
                    <a:lstStyle/>
                    <a:p>
                      <a:pPr marL="60325" marR="28575" algn="ctr" rtl="0" eaLnBrk="1" latinLnBrk="0" hangingPunct="1">
                        <a:lnSpc>
                          <a:spcPct val="115000"/>
                        </a:lnSpc>
                        <a:spcBef>
                          <a:spcPts val="460"/>
                        </a:spcBef>
                        <a:spcAft>
                          <a:spcPts val="0"/>
                        </a:spcAft>
                      </a:pPr>
                      <a:r>
                        <a:rPr kumimoji="0" lang="en-US" sz="1800" kern="1200" spc="0" baseline="0" dirty="0">
                          <a:solidFill>
                            <a:schemeClr val="dk1"/>
                          </a:solidFill>
                          <a:effectLst/>
                          <a:latin typeface="Verdana"/>
                          <a:ea typeface="Times New Roman"/>
                          <a:cs typeface="Verdana"/>
                        </a:rPr>
                        <a:t>A  system  software  integrates  a computer’s various capabilities but it doesn’t   apply   them </a:t>
                      </a:r>
                      <a:r>
                        <a:rPr kumimoji="0" lang="en-US" sz="1800" kern="1200" spc="0" baseline="0" dirty="0" smtClean="0">
                          <a:solidFill>
                            <a:schemeClr val="dk1"/>
                          </a:solidFill>
                          <a:effectLst/>
                          <a:latin typeface="Verdana"/>
                          <a:ea typeface="Times New Roman"/>
                          <a:cs typeface="Verdana"/>
                        </a:rPr>
                        <a:t>directly in performing </a:t>
                      </a:r>
                      <a:r>
                        <a:rPr kumimoji="0" lang="en-US" sz="1800" kern="1200" spc="0" baseline="0" dirty="0">
                          <a:solidFill>
                            <a:schemeClr val="dk1"/>
                          </a:solidFill>
                          <a:effectLst/>
                          <a:latin typeface="Verdana"/>
                          <a:ea typeface="Times New Roman"/>
                          <a:cs typeface="Verdana"/>
                        </a:rPr>
                        <a:t>user specific tasks.</a:t>
                      </a:r>
                    </a:p>
                  </a:txBody>
                  <a:tcPr marL="0" marR="0" marT="0" marB="0"/>
                </a:tc>
                <a:tc>
                  <a:txBody>
                    <a:bodyPr/>
                    <a:lstStyle/>
                    <a:p>
                      <a:pPr marL="60325" marR="28575" algn="ctr" rtl="0" eaLnBrk="1" latinLnBrk="0" hangingPunct="1">
                        <a:lnSpc>
                          <a:spcPct val="115000"/>
                        </a:lnSpc>
                        <a:spcBef>
                          <a:spcPts val="460"/>
                        </a:spcBef>
                        <a:spcAft>
                          <a:spcPts val="0"/>
                        </a:spcAft>
                      </a:pPr>
                      <a:r>
                        <a:rPr kumimoji="0" lang="en-US" sz="1800" kern="1200" spc="0" baseline="0" dirty="0">
                          <a:solidFill>
                            <a:schemeClr val="dk1"/>
                          </a:solidFill>
                          <a:effectLst/>
                          <a:latin typeface="Verdana"/>
                          <a:ea typeface="Times New Roman"/>
                          <a:cs typeface="Verdana"/>
                        </a:rPr>
                        <a:t>An  application  software  utilizes  the capabilities of a computer directly to perform user specific tasks.</a:t>
                      </a:r>
                    </a:p>
                  </a:txBody>
                  <a:tcPr marL="0" marR="0" marT="0" marB="0"/>
                </a:tc>
              </a:tr>
              <a:tr h="1383056">
                <a:tc>
                  <a:txBody>
                    <a:bodyPr/>
                    <a:lstStyle/>
                    <a:p>
                      <a:pPr marL="60325" marR="28575" algn="ctr" rtl="0" eaLnBrk="1" latinLnBrk="0" hangingPunct="1">
                        <a:lnSpc>
                          <a:spcPct val="115000"/>
                        </a:lnSpc>
                        <a:spcBef>
                          <a:spcPts val="460"/>
                        </a:spcBef>
                        <a:spcAft>
                          <a:spcPts val="0"/>
                        </a:spcAft>
                      </a:pPr>
                      <a:r>
                        <a:rPr kumimoji="0" lang="en-US" sz="1800" kern="1200" spc="0" baseline="0" dirty="0">
                          <a:solidFill>
                            <a:schemeClr val="dk1"/>
                          </a:solidFill>
                          <a:effectLst/>
                          <a:latin typeface="Verdana"/>
                          <a:ea typeface="Times New Roman"/>
                          <a:cs typeface="Verdana"/>
                        </a:rPr>
                        <a:t>7.</a:t>
                      </a:r>
                    </a:p>
                  </a:txBody>
                  <a:tcPr marL="0" marR="0" marT="0" marB="0"/>
                </a:tc>
                <a:tc>
                  <a:txBody>
                    <a:bodyPr/>
                    <a:lstStyle/>
                    <a:p>
                      <a:pPr marL="60325" marR="28575" algn="ctr" rtl="0" eaLnBrk="1" latinLnBrk="0" hangingPunct="1">
                        <a:lnSpc>
                          <a:spcPct val="115000"/>
                        </a:lnSpc>
                        <a:spcBef>
                          <a:spcPts val="460"/>
                        </a:spcBef>
                        <a:spcAft>
                          <a:spcPts val="0"/>
                        </a:spcAft>
                      </a:pPr>
                      <a:r>
                        <a:rPr kumimoji="0" lang="en-US" sz="1800" kern="1200" spc="0" baseline="0" dirty="0">
                          <a:solidFill>
                            <a:schemeClr val="dk1"/>
                          </a:solidFill>
                          <a:effectLst/>
                          <a:latin typeface="Verdana"/>
                          <a:ea typeface="Times New Roman"/>
                          <a:cs typeface="Verdana"/>
                        </a:rPr>
                        <a:t>Users generally do not </a:t>
                      </a:r>
                      <a:r>
                        <a:rPr kumimoji="0" lang="en-US" sz="1800" kern="1200" spc="0" baseline="0" dirty="0" smtClean="0">
                          <a:solidFill>
                            <a:schemeClr val="dk1"/>
                          </a:solidFill>
                          <a:effectLst/>
                          <a:latin typeface="Verdana"/>
                          <a:ea typeface="Times New Roman"/>
                          <a:cs typeface="Verdana"/>
                        </a:rPr>
                        <a:t>interact with system  </a:t>
                      </a:r>
                      <a:r>
                        <a:rPr kumimoji="0" lang="en-US" sz="1800" kern="1200" spc="0" baseline="0" dirty="0">
                          <a:solidFill>
                            <a:schemeClr val="dk1"/>
                          </a:solidFill>
                          <a:effectLst/>
                          <a:latin typeface="Verdana"/>
                          <a:ea typeface="Times New Roman"/>
                          <a:cs typeface="Verdana"/>
                        </a:rPr>
                        <a:t>software.  It  runs  in  the background.</a:t>
                      </a:r>
                    </a:p>
                  </a:txBody>
                  <a:tcPr marL="0" marR="0" marT="0" marB="0"/>
                </a:tc>
                <a:tc>
                  <a:txBody>
                    <a:bodyPr/>
                    <a:lstStyle/>
                    <a:p>
                      <a:pPr marL="60325" marR="28575" algn="ctr" rtl="0" eaLnBrk="1" latinLnBrk="0" hangingPunct="1">
                        <a:lnSpc>
                          <a:spcPct val="115000"/>
                        </a:lnSpc>
                        <a:spcBef>
                          <a:spcPts val="460"/>
                        </a:spcBef>
                        <a:spcAft>
                          <a:spcPts val="0"/>
                        </a:spcAft>
                        <a:tabLst>
                          <a:tab pos="647700" algn="l"/>
                          <a:tab pos="1384300" algn="l"/>
                          <a:tab pos="2146300" algn="l"/>
                          <a:tab pos="2463800" algn="l"/>
                        </a:tabLst>
                      </a:pPr>
                      <a:r>
                        <a:rPr kumimoji="0" lang="en-US" sz="1800" kern="1200" spc="0" baseline="0" dirty="0" smtClean="0">
                          <a:solidFill>
                            <a:schemeClr val="dk1"/>
                          </a:solidFill>
                          <a:effectLst/>
                          <a:latin typeface="Verdana"/>
                          <a:ea typeface="Times New Roman"/>
                          <a:cs typeface="Verdana"/>
                        </a:rPr>
                        <a:t>Users directly</a:t>
                      </a:r>
                      <a:r>
                        <a:rPr kumimoji="0" lang="en-US" sz="1800" kern="1200" spc="0" baseline="0" dirty="0">
                          <a:solidFill>
                            <a:schemeClr val="dk1"/>
                          </a:solidFill>
                          <a:effectLst/>
                          <a:latin typeface="Verdana"/>
                          <a:ea typeface="Times New Roman"/>
                          <a:cs typeface="Verdana"/>
                        </a:rPr>
                        <a:t> </a:t>
                      </a:r>
                      <a:r>
                        <a:rPr kumimoji="0" lang="en-US" sz="1800" kern="1200" spc="0" baseline="0" dirty="0" smtClean="0">
                          <a:solidFill>
                            <a:schemeClr val="dk1"/>
                          </a:solidFill>
                          <a:effectLst/>
                          <a:latin typeface="Verdana"/>
                          <a:ea typeface="Times New Roman"/>
                          <a:cs typeface="Verdana"/>
                        </a:rPr>
                        <a:t>interact</a:t>
                      </a:r>
                      <a:r>
                        <a:rPr kumimoji="0" lang="en-US" sz="1800" kern="1200" spc="0" baseline="0" dirty="0">
                          <a:solidFill>
                            <a:schemeClr val="dk1"/>
                          </a:solidFill>
                          <a:effectLst/>
                          <a:latin typeface="Verdana"/>
                          <a:ea typeface="Times New Roman"/>
                          <a:cs typeface="Verdana"/>
                        </a:rPr>
                        <a:t>	with	 application  software  for  performing different activities.</a:t>
                      </a:r>
                    </a:p>
                  </a:txBody>
                  <a:tcPr marL="0" marR="0" marT="0" marB="0"/>
                </a:tc>
              </a:tr>
              <a:tr h="1383056">
                <a:tc>
                  <a:txBody>
                    <a:bodyPr/>
                    <a:lstStyle/>
                    <a:p>
                      <a:pPr marL="60325" marR="28575" algn="ctr" rtl="0" eaLnBrk="1" latinLnBrk="0" hangingPunct="1">
                        <a:lnSpc>
                          <a:spcPct val="115000"/>
                        </a:lnSpc>
                        <a:spcBef>
                          <a:spcPts val="460"/>
                        </a:spcBef>
                        <a:spcAft>
                          <a:spcPts val="0"/>
                        </a:spcAft>
                      </a:pPr>
                      <a:r>
                        <a:rPr kumimoji="0" lang="en-US" sz="1800" kern="1200" spc="0" baseline="0" dirty="0">
                          <a:solidFill>
                            <a:schemeClr val="dk1"/>
                          </a:solidFill>
                          <a:effectLst/>
                          <a:latin typeface="Verdana"/>
                          <a:ea typeface="Times New Roman"/>
                          <a:cs typeface="Verdana"/>
                        </a:rPr>
                        <a:t>8.</a:t>
                      </a:r>
                    </a:p>
                  </a:txBody>
                  <a:tcPr marL="0" marR="0" marT="0" marB="0"/>
                </a:tc>
                <a:tc>
                  <a:txBody>
                    <a:bodyPr/>
                    <a:lstStyle/>
                    <a:p>
                      <a:pPr marL="60325" marR="28575" algn="ctr" rtl="0" eaLnBrk="1" latinLnBrk="0" hangingPunct="1">
                        <a:lnSpc>
                          <a:spcPct val="115000"/>
                        </a:lnSpc>
                        <a:spcBef>
                          <a:spcPts val="460"/>
                        </a:spcBef>
                        <a:spcAft>
                          <a:spcPts val="0"/>
                        </a:spcAft>
                        <a:tabLst>
                          <a:tab pos="304800" algn="l"/>
                          <a:tab pos="977900" algn="l"/>
                          <a:tab pos="1765300" algn="l"/>
                          <a:tab pos="2171700" algn="l"/>
                        </a:tabLst>
                      </a:pPr>
                      <a:r>
                        <a:rPr kumimoji="0" lang="en-US" sz="1800" kern="1200" spc="0" baseline="0" dirty="0">
                          <a:solidFill>
                            <a:schemeClr val="dk1"/>
                          </a:solidFill>
                          <a:effectLst/>
                          <a:latin typeface="Verdana"/>
                          <a:ea typeface="Times New Roman"/>
                          <a:cs typeface="Verdana"/>
                        </a:rPr>
                        <a:t>A	</a:t>
                      </a:r>
                      <a:r>
                        <a:rPr kumimoji="0" lang="en-US" sz="1800" kern="1200" spc="0" baseline="0" dirty="0" smtClean="0">
                          <a:solidFill>
                            <a:schemeClr val="dk1"/>
                          </a:solidFill>
                          <a:effectLst/>
                          <a:latin typeface="Verdana"/>
                          <a:ea typeface="Times New Roman"/>
                          <a:cs typeface="Verdana"/>
                        </a:rPr>
                        <a:t>system software</a:t>
                      </a:r>
                      <a:r>
                        <a:rPr kumimoji="0" lang="en-US" sz="1800" kern="1200" spc="0" baseline="0" dirty="0">
                          <a:solidFill>
                            <a:schemeClr val="dk1"/>
                          </a:solidFill>
                          <a:effectLst/>
                          <a:latin typeface="Verdana"/>
                          <a:ea typeface="Times New Roman"/>
                          <a:cs typeface="Verdana"/>
                        </a:rPr>
                        <a:t>	</a:t>
                      </a:r>
                      <a:r>
                        <a:rPr kumimoji="0" lang="en-US" sz="1800" kern="1200" spc="0" baseline="0" dirty="0" smtClean="0">
                          <a:solidFill>
                            <a:schemeClr val="dk1"/>
                          </a:solidFill>
                          <a:effectLst/>
                          <a:latin typeface="Verdana"/>
                          <a:ea typeface="Times New Roman"/>
                          <a:cs typeface="Verdana"/>
                        </a:rPr>
                        <a:t>can run</a:t>
                      </a:r>
                      <a:endParaRPr kumimoji="0" lang="en-US" sz="1800" kern="1200" spc="0" baseline="0" dirty="0">
                        <a:solidFill>
                          <a:schemeClr val="dk1"/>
                        </a:solidFill>
                        <a:effectLst/>
                        <a:latin typeface="Verdana"/>
                        <a:ea typeface="Times New Roman"/>
                        <a:cs typeface="Verdana"/>
                      </a:endParaRPr>
                    </a:p>
                    <a:p>
                      <a:pPr marL="60325" marR="28575" algn="ctr" rtl="0" eaLnBrk="1" latinLnBrk="0" hangingPunct="1">
                        <a:lnSpc>
                          <a:spcPct val="115000"/>
                        </a:lnSpc>
                        <a:spcBef>
                          <a:spcPts val="460"/>
                        </a:spcBef>
                        <a:spcAft>
                          <a:spcPts val="0"/>
                        </a:spcAft>
                        <a:tabLst>
                          <a:tab pos="1066800" algn="l"/>
                          <a:tab pos="1333500" algn="l"/>
                          <a:tab pos="1638300" algn="l"/>
                        </a:tabLst>
                      </a:pPr>
                      <a:r>
                        <a:rPr kumimoji="0" lang="en-US" sz="1800" kern="1200" spc="0" baseline="0" dirty="0">
                          <a:solidFill>
                            <a:schemeClr val="dk1"/>
                          </a:solidFill>
                          <a:effectLst/>
                          <a:latin typeface="Verdana"/>
                          <a:ea typeface="Times New Roman"/>
                          <a:cs typeface="Verdana"/>
                        </a:rPr>
                        <a:t>independent	</a:t>
                      </a:r>
                      <a:r>
                        <a:rPr kumimoji="0" lang="en-US" sz="1800" kern="1200" spc="0" baseline="0" dirty="0" smtClean="0">
                          <a:solidFill>
                            <a:schemeClr val="dk1"/>
                          </a:solidFill>
                          <a:effectLst/>
                          <a:latin typeface="Verdana"/>
                          <a:ea typeface="Times New Roman"/>
                          <a:cs typeface="Verdana"/>
                        </a:rPr>
                        <a:t>of an application </a:t>
                      </a:r>
                      <a:r>
                        <a:rPr kumimoji="0" lang="en-US" sz="1800" kern="1200" spc="0" baseline="0" dirty="0">
                          <a:solidFill>
                            <a:schemeClr val="dk1"/>
                          </a:solidFill>
                          <a:effectLst/>
                          <a:latin typeface="Verdana"/>
                          <a:ea typeface="Times New Roman"/>
                          <a:cs typeface="Verdana"/>
                        </a:rPr>
                        <a:t>software.</a:t>
                      </a:r>
                    </a:p>
                  </a:txBody>
                  <a:tcPr marL="0" marR="0" marT="0" marB="0"/>
                </a:tc>
                <a:tc>
                  <a:txBody>
                    <a:bodyPr/>
                    <a:lstStyle/>
                    <a:p>
                      <a:pPr marL="60325" marR="28575" algn="ctr" rtl="0" eaLnBrk="1" latinLnBrk="0" hangingPunct="1">
                        <a:lnSpc>
                          <a:spcPct val="115000"/>
                        </a:lnSpc>
                        <a:spcBef>
                          <a:spcPts val="460"/>
                        </a:spcBef>
                        <a:spcAft>
                          <a:spcPts val="0"/>
                        </a:spcAft>
                      </a:pPr>
                      <a:r>
                        <a:rPr kumimoji="0" lang="en-US" sz="1800" kern="1200" spc="0" baseline="0" dirty="0">
                          <a:solidFill>
                            <a:schemeClr val="dk1"/>
                          </a:solidFill>
                          <a:effectLst/>
                          <a:latin typeface="Verdana"/>
                          <a:ea typeface="Times New Roman"/>
                          <a:cs typeface="Verdana"/>
                        </a:rPr>
                        <a:t>An  application  software  cannot  run without  the  presence  of  a  system software.</a:t>
                      </a:r>
                    </a:p>
                  </a:txBody>
                  <a:tcPr marL="0" marR="0" marT="0" marB="0"/>
                </a:tc>
              </a:tr>
              <a:tr h="1383056">
                <a:tc>
                  <a:txBody>
                    <a:bodyPr/>
                    <a:lstStyle/>
                    <a:p>
                      <a:pPr marL="60325" marR="28575" algn="ctr" rtl="0" eaLnBrk="1" latinLnBrk="0" hangingPunct="1">
                        <a:lnSpc>
                          <a:spcPct val="115000"/>
                        </a:lnSpc>
                        <a:spcBef>
                          <a:spcPts val="460"/>
                        </a:spcBef>
                        <a:spcAft>
                          <a:spcPts val="0"/>
                        </a:spcAft>
                      </a:pPr>
                      <a:r>
                        <a:rPr kumimoji="0" lang="en-US" sz="1800" kern="1200" spc="0" baseline="0" dirty="0">
                          <a:solidFill>
                            <a:schemeClr val="dk1"/>
                          </a:solidFill>
                          <a:effectLst/>
                          <a:latin typeface="Verdana"/>
                          <a:ea typeface="Times New Roman"/>
                          <a:cs typeface="Verdana"/>
                        </a:rPr>
                        <a:t>9.</a:t>
                      </a:r>
                    </a:p>
                  </a:txBody>
                  <a:tcPr marL="0" marR="0" marT="0" marB="0"/>
                </a:tc>
                <a:tc>
                  <a:txBody>
                    <a:bodyPr/>
                    <a:lstStyle/>
                    <a:p>
                      <a:pPr marL="60325" marR="28575" algn="ctr" rtl="0" eaLnBrk="1" latinLnBrk="0" hangingPunct="1">
                        <a:lnSpc>
                          <a:spcPct val="115000"/>
                        </a:lnSpc>
                        <a:spcBef>
                          <a:spcPts val="460"/>
                        </a:spcBef>
                        <a:spcAft>
                          <a:spcPts val="0"/>
                        </a:spcAft>
                        <a:tabLst>
                          <a:tab pos="876300" algn="l"/>
                          <a:tab pos="1574800" algn="l"/>
                        </a:tabLst>
                      </a:pPr>
                      <a:r>
                        <a:rPr kumimoji="0" lang="en-US" sz="1800" kern="1200" spc="0" baseline="0" dirty="0">
                          <a:solidFill>
                            <a:schemeClr val="dk1"/>
                          </a:solidFill>
                          <a:effectLst/>
                          <a:latin typeface="Verdana"/>
                          <a:ea typeface="Times New Roman"/>
                          <a:cs typeface="Verdana"/>
                        </a:rPr>
                        <a:t>Operating	</a:t>
                      </a:r>
                      <a:r>
                        <a:rPr kumimoji="0" lang="en-US" sz="1800" kern="1200" spc="0" baseline="0" dirty="0" smtClean="0">
                          <a:solidFill>
                            <a:schemeClr val="dk1"/>
                          </a:solidFill>
                          <a:effectLst/>
                          <a:latin typeface="Verdana"/>
                          <a:ea typeface="Times New Roman"/>
                          <a:cs typeface="Verdana"/>
                        </a:rPr>
                        <a:t>system, assemblers</a:t>
                      </a:r>
                      <a:r>
                        <a:rPr kumimoji="0" lang="en-US" sz="1800" kern="1200" spc="0" baseline="0" dirty="0">
                          <a:solidFill>
                            <a:schemeClr val="dk1"/>
                          </a:solidFill>
                          <a:effectLst/>
                          <a:latin typeface="Verdana"/>
                          <a:ea typeface="Times New Roman"/>
                          <a:cs typeface="Verdana"/>
                        </a:rPr>
                        <a:t>, system utilities, are a few examples of system software.</a:t>
                      </a:r>
                    </a:p>
                  </a:txBody>
                  <a:tcPr marL="0" marR="0" marT="0" marB="0"/>
                </a:tc>
                <a:tc>
                  <a:txBody>
                    <a:bodyPr/>
                    <a:lstStyle/>
                    <a:p>
                      <a:pPr marL="60325" marR="28575" algn="ctr" rtl="0" eaLnBrk="1" latinLnBrk="0" hangingPunct="1">
                        <a:lnSpc>
                          <a:spcPct val="115000"/>
                        </a:lnSpc>
                        <a:spcBef>
                          <a:spcPts val="460"/>
                        </a:spcBef>
                        <a:spcAft>
                          <a:spcPts val="0"/>
                        </a:spcAft>
                        <a:tabLst>
                          <a:tab pos="736600" algn="l"/>
                          <a:tab pos="1130300" algn="l"/>
                          <a:tab pos="1371600" algn="l"/>
                          <a:tab pos="1778000" algn="l"/>
                        </a:tabLst>
                      </a:pPr>
                      <a:r>
                        <a:rPr kumimoji="0" lang="en-US" sz="1800" kern="1200" spc="0" baseline="0" dirty="0">
                          <a:solidFill>
                            <a:schemeClr val="dk1"/>
                          </a:solidFill>
                          <a:effectLst/>
                          <a:latin typeface="Verdana"/>
                          <a:ea typeface="Times New Roman"/>
                          <a:cs typeface="Verdana"/>
                        </a:rPr>
                        <a:t>Spread sheet, word processor, media players	</a:t>
                      </a:r>
                      <a:r>
                        <a:rPr kumimoji="0" lang="en-US" sz="1800" kern="1200" spc="0" baseline="0" dirty="0" smtClean="0">
                          <a:solidFill>
                            <a:schemeClr val="dk1"/>
                          </a:solidFill>
                          <a:effectLst/>
                          <a:latin typeface="Verdana"/>
                          <a:ea typeface="Times New Roman"/>
                          <a:cs typeface="Verdana"/>
                        </a:rPr>
                        <a:t>are a</a:t>
                      </a:r>
                      <a:r>
                        <a:rPr kumimoji="0" lang="en-US" sz="1800" kern="1200" spc="0" baseline="0" dirty="0">
                          <a:solidFill>
                            <a:schemeClr val="dk1"/>
                          </a:solidFill>
                          <a:effectLst/>
                          <a:latin typeface="Verdana"/>
                          <a:ea typeface="Times New Roman"/>
                          <a:cs typeface="Verdana"/>
                        </a:rPr>
                        <a:t>	</a:t>
                      </a:r>
                      <a:r>
                        <a:rPr kumimoji="0" lang="en-US" sz="1800" kern="1200" spc="0" baseline="0" dirty="0" smtClean="0">
                          <a:solidFill>
                            <a:schemeClr val="dk1"/>
                          </a:solidFill>
                          <a:effectLst/>
                          <a:latin typeface="Verdana"/>
                          <a:ea typeface="Times New Roman"/>
                          <a:cs typeface="Verdana"/>
                        </a:rPr>
                        <a:t>few examples application </a:t>
                      </a:r>
                      <a:r>
                        <a:rPr kumimoji="0" lang="en-US" sz="1800" kern="1200" spc="0" baseline="0" dirty="0">
                          <a:solidFill>
                            <a:schemeClr val="dk1"/>
                          </a:solidFill>
                          <a:effectLst/>
                          <a:latin typeface="Verdana"/>
                          <a:ea typeface="Times New Roman"/>
                          <a:cs typeface="Verdana"/>
                        </a:rPr>
                        <a:t>software.</a:t>
                      </a:r>
                    </a:p>
                  </a:txBody>
                  <a:tcPr marL="0" marR="0" marT="0" marB="0"/>
                </a:tc>
              </a:tr>
            </a:tbl>
          </a:graphicData>
        </a:graphic>
      </p:graphicFrame>
    </p:spTree>
    <p:extLst>
      <p:ext uri="{BB962C8B-B14F-4D97-AF65-F5344CB8AC3E}">
        <p14:creationId xmlns:p14="http://schemas.microsoft.com/office/powerpoint/2010/main" val="3636415702"/>
      </p:ext>
    </p:extLst>
  </p:cSld>
  <p:clrMapOvr>
    <a:masterClrMapping/>
  </p:clrMapOvr>
  <p:transition spd="slow">
    <p:wheel spokes="1"/>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endParaRPr lang="en-US" dirty="0"/>
          </a:p>
        </p:txBody>
      </p:sp>
      <p:sp>
        <p:nvSpPr>
          <p:cNvPr id="4" name="Rectangle 3"/>
          <p:cNvSpPr/>
          <p:nvPr/>
        </p:nvSpPr>
        <p:spPr>
          <a:xfrm>
            <a:off x="2618188" y="1752600"/>
            <a:ext cx="4163612" cy="280076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8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Thank You</a:t>
            </a:r>
            <a:endParaRPr lang="en-US" sz="8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69037166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sz="quarter" idx="1"/>
          </p:nvPr>
        </p:nvSpPr>
        <p:spPr/>
        <p:txBody>
          <a:bodyPr/>
          <a:lstStyle/>
          <a:p>
            <a:r>
              <a:rPr lang="en-US" dirty="0" smtClean="0"/>
              <a:t>Zero IQ</a:t>
            </a:r>
          </a:p>
          <a:p>
            <a:r>
              <a:rPr lang="en-US" dirty="0" smtClean="0"/>
              <a:t>No decision making power</a:t>
            </a:r>
          </a:p>
          <a:p>
            <a:r>
              <a:rPr lang="en-US" dirty="0" smtClean="0"/>
              <a:t>No creativity</a:t>
            </a:r>
          </a:p>
          <a:p>
            <a:r>
              <a:rPr lang="en-US" dirty="0" smtClean="0"/>
              <a:t>Program dependence</a:t>
            </a:r>
          </a:p>
          <a:p>
            <a:endParaRPr lang="en-US" dirty="0"/>
          </a:p>
        </p:txBody>
      </p:sp>
    </p:spTree>
    <p:extLst>
      <p:ext uri="{BB962C8B-B14F-4D97-AF65-F5344CB8AC3E}">
        <p14:creationId xmlns:p14="http://schemas.microsoft.com/office/powerpoint/2010/main" val="2799740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Computer</a:t>
            </a:r>
            <a:endParaRPr lang="en-US" dirty="0"/>
          </a:p>
        </p:txBody>
      </p:sp>
      <p:sp>
        <p:nvSpPr>
          <p:cNvPr id="3" name="Content Placeholder 2"/>
          <p:cNvSpPr>
            <a:spLocks noGrp="1"/>
          </p:cNvSpPr>
          <p:nvPr>
            <p:ph sz="quarter" idx="1"/>
          </p:nvPr>
        </p:nvSpPr>
        <p:spPr/>
        <p:txBody>
          <a:bodyPr/>
          <a:lstStyle/>
          <a:p>
            <a:r>
              <a:rPr lang="en-US" dirty="0" smtClean="0"/>
              <a:t>Micro</a:t>
            </a:r>
          </a:p>
          <a:p>
            <a:r>
              <a:rPr lang="en-US" dirty="0" smtClean="0"/>
              <a:t>Mini</a:t>
            </a:r>
          </a:p>
          <a:p>
            <a:r>
              <a:rPr lang="en-US" dirty="0" smtClean="0"/>
              <a:t>Mainframes</a:t>
            </a:r>
          </a:p>
          <a:p>
            <a:r>
              <a:rPr lang="en-US" dirty="0" smtClean="0"/>
              <a:t>Super computer</a:t>
            </a:r>
          </a:p>
          <a:p>
            <a:endParaRPr lang="en-US"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5000" y="3346030"/>
            <a:ext cx="6172200" cy="2843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1184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all" dirty="0" smtClean="0"/>
              <a:t>Data </a:t>
            </a:r>
            <a:r>
              <a:rPr lang="en-US" cap="all" dirty="0"/>
              <a:t>Representation</a:t>
            </a:r>
            <a:endParaRPr lang="en-US" dirty="0"/>
          </a:p>
        </p:txBody>
      </p:sp>
      <p:sp>
        <p:nvSpPr>
          <p:cNvPr id="3" name="Content Placeholder 2"/>
          <p:cNvSpPr>
            <a:spLocks noGrp="1"/>
          </p:cNvSpPr>
          <p:nvPr>
            <p:ph sz="quarter" idx="1"/>
          </p:nvPr>
        </p:nvSpPr>
        <p:spPr/>
        <p:txBody>
          <a:bodyPr/>
          <a:lstStyle/>
          <a:p>
            <a:r>
              <a:rPr lang="en-US" dirty="0" smtClean="0"/>
              <a:t>Decimal</a:t>
            </a:r>
          </a:p>
          <a:p>
            <a:r>
              <a:rPr lang="en-US" dirty="0" smtClean="0"/>
              <a:t>Binary</a:t>
            </a:r>
          </a:p>
          <a:p>
            <a:r>
              <a:rPr lang="en-US" dirty="0" err="1" smtClean="0"/>
              <a:t>Octa</a:t>
            </a:r>
            <a:endParaRPr lang="en-US" dirty="0" smtClean="0"/>
          </a:p>
          <a:p>
            <a:r>
              <a:rPr lang="en-US" dirty="0" err="1" smtClean="0"/>
              <a:t>Hexa</a:t>
            </a:r>
            <a:endParaRPr lang="en-US" dirty="0" smtClean="0"/>
          </a:p>
        </p:txBody>
      </p:sp>
    </p:spTree>
    <p:extLst>
      <p:ext uri="{BB962C8B-B14F-4D97-AF65-F5344CB8AC3E}">
        <p14:creationId xmlns:p14="http://schemas.microsoft.com/office/powerpoint/2010/main" val="1738510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Basic Mathematical operations </a:t>
            </a:r>
            <a:r>
              <a:rPr lang="en-US" smtClean="0"/>
              <a:t>in binary number</a:t>
            </a:r>
            <a:endParaRPr lang="en-US" dirty="0"/>
          </a:p>
        </p:txBody>
      </p:sp>
      <p:sp>
        <p:nvSpPr>
          <p:cNvPr id="3" name="Content Placeholder 2"/>
          <p:cNvSpPr>
            <a:spLocks noGrp="1"/>
          </p:cNvSpPr>
          <p:nvPr>
            <p:ph sz="quarter" idx="1"/>
          </p:nvPr>
        </p:nvSpPr>
        <p:spPr/>
        <p:txBody>
          <a:bodyPr/>
          <a:lstStyle/>
          <a:p>
            <a:r>
              <a:rPr lang="en-US" dirty="0" smtClean="0"/>
              <a:t>Addition </a:t>
            </a:r>
          </a:p>
          <a:p>
            <a:r>
              <a:rPr lang="en-US" dirty="0" smtClean="0"/>
              <a:t>Subtraction</a:t>
            </a:r>
          </a:p>
          <a:p>
            <a:r>
              <a:rPr lang="en-US" dirty="0" smtClean="0"/>
              <a:t>Multiplication</a:t>
            </a:r>
          </a:p>
          <a:p>
            <a:r>
              <a:rPr lang="en-US" dirty="0" smtClean="0"/>
              <a:t>Division</a:t>
            </a:r>
            <a:endParaRPr lang="en-US" dirty="0"/>
          </a:p>
        </p:txBody>
      </p:sp>
    </p:spTree>
    <p:extLst>
      <p:ext uri="{BB962C8B-B14F-4D97-AF65-F5344CB8AC3E}">
        <p14:creationId xmlns:p14="http://schemas.microsoft.com/office/powerpoint/2010/main" val="359230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838200"/>
          </a:xfrm>
        </p:spPr>
        <p:txBody>
          <a:bodyPr/>
          <a:lstStyle/>
          <a:p>
            <a:r>
              <a:rPr lang="en-US" sz="3600" b="1" u="sng" dirty="0"/>
              <a:t>Essential Components of a Computer</a:t>
            </a:r>
          </a:p>
        </p:txBody>
      </p:sp>
      <p:sp>
        <p:nvSpPr>
          <p:cNvPr id="3" name="Content Placeholder 2"/>
          <p:cNvSpPr>
            <a:spLocks noGrp="1"/>
          </p:cNvSpPr>
          <p:nvPr>
            <p:ph sz="quarter" idx="1"/>
          </p:nvPr>
        </p:nvSpPr>
        <p:spPr>
          <a:xfrm>
            <a:off x="609600" y="1066800"/>
            <a:ext cx="8153400" cy="5181600"/>
          </a:xfrm>
        </p:spPr>
        <p:txBody>
          <a:bodyPr>
            <a:normAutofit fontScale="92500" lnSpcReduction="10000"/>
          </a:bodyPr>
          <a:lstStyle/>
          <a:p>
            <a:r>
              <a:rPr lang="en-US" b="1" dirty="0" smtClean="0"/>
              <a:t>Hardware: </a:t>
            </a:r>
            <a:r>
              <a:rPr lang="en-US" dirty="0"/>
              <a:t>the physical equipments of the computer system used as input processing and output devices</a:t>
            </a:r>
            <a:endParaRPr lang="en-US" b="1" dirty="0"/>
          </a:p>
          <a:p>
            <a:r>
              <a:rPr lang="en-US" b="1" dirty="0" smtClean="0"/>
              <a:t>Software: </a:t>
            </a:r>
            <a:r>
              <a:rPr lang="en-US" dirty="0" smtClean="0"/>
              <a:t>is </a:t>
            </a:r>
            <a:r>
              <a:rPr lang="en-US" dirty="0"/>
              <a:t>a set of programs, procedures and associated documents which gives description about the program, and how they are to be used. These are developed with an aim to govern the computer system and to make the hardware run</a:t>
            </a:r>
            <a:endParaRPr lang="en-US" b="1" dirty="0"/>
          </a:p>
          <a:p>
            <a:r>
              <a:rPr lang="en-US" b="1" dirty="0" smtClean="0"/>
              <a:t>Firmware: </a:t>
            </a:r>
            <a:r>
              <a:rPr lang="en-US" dirty="0" smtClean="0"/>
              <a:t>usually </a:t>
            </a:r>
            <a:r>
              <a:rPr lang="en-US" dirty="0"/>
              <a:t>small programs and data structures which are used for controlling internally the computer devices. In early time, the software was supplied on secondary storage media like CDs, Floppies, tapes, etc. to support and run the hardware. But, with the advancement of technology the suppliers usually supply the supporting software with the hardware itself. On ROM (Read Only Memory) chips which are known as Firmware. Initially only system software was supplied in the form of a Firmware but now-a-days even application </a:t>
            </a:r>
            <a:r>
              <a:rPr lang="en-US" dirty="0" smtClean="0"/>
              <a:t>software </a:t>
            </a:r>
            <a:r>
              <a:rPr lang="en-US" dirty="0"/>
              <a:t>are supplied in form of Firmware.</a:t>
            </a:r>
          </a:p>
          <a:p>
            <a:endParaRPr lang="en-US" dirty="0"/>
          </a:p>
        </p:txBody>
      </p:sp>
    </p:spTree>
    <p:extLst>
      <p:ext uri="{BB962C8B-B14F-4D97-AF65-F5344CB8AC3E}">
        <p14:creationId xmlns:p14="http://schemas.microsoft.com/office/powerpoint/2010/main" val="24074244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738</TotalTime>
  <Words>3203</Words>
  <Application>Microsoft Office PowerPoint</Application>
  <PresentationFormat>On-screen Show (4:3)</PresentationFormat>
  <Paragraphs>288</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Equity</vt:lpstr>
      <vt:lpstr>Essential components of Computers</vt:lpstr>
      <vt:lpstr>Computer</vt:lpstr>
      <vt:lpstr>CPU</vt:lpstr>
      <vt:lpstr>Characteristics of a Computer</vt:lpstr>
      <vt:lpstr>Limitations</vt:lpstr>
      <vt:lpstr>Types of Computer</vt:lpstr>
      <vt:lpstr>Data Representation</vt:lpstr>
      <vt:lpstr>Basic Mathematical operations in binary number</vt:lpstr>
      <vt:lpstr>Essential Components of a Computer</vt:lpstr>
      <vt:lpstr>PowerPoint Presentation</vt:lpstr>
      <vt:lpstr>Relationship between Hardware and Software</vt:lpstr>
      <vt:lpstr>Difference between hardware and software</vt:lpstr>
      <vt:lpstr>PowerPoint Presentation</vt:lpstr>
      <vt:lpstr>Types of Software</vt:lpstr>
      <vt:lpstr>PowerPoint Presentation</vt:lpstr>
      <vt:lpstr>Components of operating system</vt:lpstr>
      <vt:lpstr>PowerPoint Presentation</vt:lpstr>
      <vt:lpstr>Functions of operating system</vt:lpstr>
      <vt:lpstr>PowerPoint Presentation</vt:lpstr>
      <vt:lpstr>PowerPoint Presentation</vt:lpstr>
      <vt:lpstr>PowerPoint Presentation</vt:lpstr>
      <vt:lpstr>PowerPoint Presentation</vt:lpstr>
      <vt:lpstr>PowerPoint Presentation</vt:lpstr>
      <vt:lpstr>PowerPoint Presentation</vt:lpstr>
      <vt:lpstr>Types of Operating System</vt:lpstr>
      <vt:lpstr>PowerPoint Presentation</vt:lpstr>
      <vt:lpstr>PowerPoint Presentation</vt:lpstr>
      <vt:lpstr>PowerPoint Presentation</vt:lpstr>
      <vt:lpstr>PowerPoint Presentation</vt:lpstr>
      <vt:lpstr>PowerPoint Presentation</vt:lpstr>
      <vt:lpstr>Programming Languages</vt:lpstr>
      <vt:lpstr>PowerPoint Presentation</vt:lpstr>
      <vt:lpstr>PowerPoint Presentation</vt:lpstr>
      <vt:lpstr>Translators</vt:lpstr>
      <vt:lpstr>Difference between Compiler and Interpreter</vt:lpstr>
      <vt:lpstr>PowerPoint Presentation</vt:lpstr>
      <vt:lpstr>Application Software </vt:lpstr>
      <vt:lpstr>Classification of application software on the basis of purpose of use</vt:lpstr>
      <vt:lpstr>Mode of Acquiring Software</vt:lpstr>
      <vt:lpstr>Pre written software: ready made</vt:lpstr>
      <vt:lpstr>Customized and tailor-made software</vt:lpstr>
      <vt:lpstr>Developing a software in-house</vt:lpstr>
      <vt:lpstr>PowerPoint Presentation</vt:lpstr>
      <vt:lpstr>Public Domain Software</vt:lpstr>
      <vt:lpstr>Difference between System Software and Application Software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 Essential components of Computers</dc:title>
  <dc:creator>Harendra Nath Tiwari</dc:creator>
  <cp:lastModifiedBy>ThinkPad</cp:lastModifiedBy>
  <cp:revision>33</cp:revision>
  <dcterms:created xsi:type="dcterms:W3CDTF">2012-01-31T02:41:24Z</dcterms:created>
  <dcterms:modified xsi:type="dcterms:W3CDTF">2020-04-16T11:22:23Z</dcterms:modified>
</cp:coreProperties>
</file>